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6.xml.rels" ContentType="application/vnd.openxmlformats-package.relationship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1.xml" ContentType="application/vnd.openxmlformats-officedocument.presentationml.notesSlide+xml"/>
  <Override PartName="/ppt/media/image98.wmf" ContentType="image/x-wmf"/>
  <Override PartName="/ppt/media/image96.png" ContentType="image/png"/>
  <Override PartName="/ppt/media/image95.png" ContentType="image/png"/>
  <Override PartName="/ppt/media/image94.png" ContentType="image/png"/>
  <Override PartName="/ppt/media/image93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89.png" ContentType="image/png"/>
  <Override PartName="/ppt/media/image85.png" ContentType="image/png"/>
  <Override PartName="/ppt/media/image82.png" ContentType="image/png"/>
  <Override PartName="/ppt/media/image81.wmf" ContentType="image/x-wmf"/>
  <Override PartName="/ppt/media/image80.png" ContentType="image/png"/>
  <Override PartName="/ppt/media/image79.png" ContentType="image/png"/>
  <Override PartName="/ppt/media/image84.png" ContentType="image/png"/>
  <Override PartName="/ppt/media/image3.png" ContentType="image/png"/>
  <Override PartName="/ppt/media/image2.png" ContentType="image/png"/>
  <Override PartName="/ppt/media/image36.png" ContentType="image/png"/>
  <Override PartName="/ppt/media/image87.png" ContentType="image/png"/>
  <Override PartName="/ppt/media/image8.jpeg" ContentType="image/jpeg"/>
  <Override PartName="/ppt/media/image35.png" ContentType="image/png"/>
  <Override PartName="/ppt/media/image10.png" ContentType="image/png"/>
  <Override PartName="/ppt/media/image34.png" ContentType="image/png"/>
  <Override PartName="/ppt/media/image59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100.jpeg" ContentType="image/jpeg"/>
  <Override PartName="/ppt/media/image24.png" ContentType="image/png"/>
  <Override PartName="/ppt/media/image49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97.png" ContentType="image/png"/>
  <Override PartName="/ppt/media/image9.jpeg" ContentType="image/jpeg"/>
  <Override PartName="/ppt/media/image46.png" ContentType="image/png"/>
  <Override PartName="/ppt/media/image20.png" ContentType="image/png"/>
  <Override PartName="/ppt/media/image45.png" ContentType="image/png"/>
  <Override PartName="/ppt/media/image57.png" ContentType="image/png"/>
  <Override PartName="/ppt/media/image5.jpeg" ContentType="image/jpeg"/>
  <Override PartName="/ppt/media/image47.png" ContentType="image/png"/>
  <Override PartName="/ppt/media/image4.jpeg" ContentType="image/jpeg"/>
  <Override PartName="/ppt/media/image83.wmf" ContentType="image/x-wmf"/>
  <Override PartName="/ppt/media/image1.jpeg" ContentType="image/jpeg"/>
  <Override PartName="/ppt/media/image88.png" ContentType="image/png"/>
  <Override PartName="/ppt/media/image19.jpeg" ContentType="image/jpeg"/>
  <Override PartName="/ppt/media/image37.png" ContentType="image/png"/>
  <Override PartName="/ppt/media/image48.png" ContentType="image/png"/>
  <Override PartName="/ppt/media/image15.jpeg" ContentType="image/jpeg"/>
  <Override PartName="/ppt/media/image86.jpeg" ContentType="image/jpeg"/>
  <Override PartName="/ppt/media/image28.png" ContentType="image/png"/>
  <Override PartName="/ppt/media/image13.jpeg" ContentType="image/jpeg"/>
  <Override PartName="/ppt/media/image11.jpeg" ContentType="image/jpeg"/>
  <Override PartName="/ppt/media/image12.jpeg" ContentType="image/jpeg"/>
  <Override PartName="/ppt/media/image58.png" ContentType="image/png"/>
  <Override PartName="/ppt/media/image16.jpeg" ContentType="image/jpeg"/>
  <Override PartName="/ppt/media/image14.jpeg" ContentType="image/jpeg"/>
  <Override PartName="/ppt/media/image38.png" ContentType="image/png"/>
  <Override PartName="/ppt/media/image39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17.jpeg" ContentType="image/jpeg"/>
  <Override PartName="/ppt/media/image68.png" ContentType="image/png"/>
  <Override PartName="/ppt/media/image44.png" ContentType="image/png"/>
  <Override PartName="/ppt/media/image69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52.png" ContentType="image/png"/>
  <Override PartName="/ppt/media/image7.jpeg" ContentType="image/jpeg"/>
  <Override PartName="/ppt/media/image77.png" ContentType="image/png"/>
  <Override PartName="/ppt/media/image53.png" ContentType="image/png"/>
  <Override PartName="/ppt/media/image18.jpeg" ContentType="image/jpeg"/>
  <Override PartName="/ppt/media/image78.png" ContentType="image/png"/>
  <Override PartName="/ppt/media/image54.png" ContentType="image/png"/>
  <Override PartName="/ppt/media/image60.png" ContentType="image/png"/>
  <Override PartName="/ppt/media/image61.png" ContentType="image/png"/>
  <Override PartName="/ppt/media/image99.jpeg" ContentType="image/jpeg"/>
  <Override PartName="/ppt/media/image62.png" ContentType="image/png"/>
  <Override PartName="/ppt/media/image63.png" ContentType="image/png"/>
  <Override PartName="/ppt/media/image64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slideMasters/slideMaster5.xml" ContentType="application/vnd.openxmlformats-officedocument.presentationml.slideMaster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9144000" cy="6858000"/>
  <p:notesSz cx="6935787" cy="92202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Kliknij, aby przesunąć slajd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2BE84E2-C433-4715-B412-7A942F8759BE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7BBCB828-9AF0-4696-961D-7CAB2A7F51B3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6F2AFDA0-A3AB-4348-88EA-11BED2F9372A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D4F33FB3-B8A8-4C29-9143-88939A6FE148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DD99012B-6204-4C26-9E1F-4FFFD5ACA1D2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6A5C5C75-FBF5-4D40-B4D9-E538E1DCC41B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45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09BC85DA-37B8-4B62-A1FA-B53A09F94F6A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7E620FAD-7B35-469B-8C98-BCDF250C9672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60E49DFE-627C-495F-8D53-A6AB1CE08045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CE5A96F7-3C0B-49F1-A384-1060E1BFE9E5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D31F765E-B547-458B-B492-E2176B9C4289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60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256FEEEA-42F6-4214-9894-06FDD7067A23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B28111D4-2229-4DDD-AD5B-44954F2B274A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66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BCA345FD-B6F1-4243-82F2-DD891E6DEEB5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900B7E51-A750-4542-B265-1050A3822A45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76593DAA-0500-46A4-AEEF-745970957903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9DF0B973-7657-4BAE-9995-ACA739999B7E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CFA3EB18-0FD9-4CCF-A2DB-8EFDE73338C7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2FA884E2-73A2-4CDE-B7ED-410F0CB78CC2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8041D374-4FF8-4D54-B6B3-82FFE9EB9B5F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87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39E1D549-6207-4E48-B7FD-129B4075FBF1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A8867080-6216-4D1A-AE1E-4B626835C8D3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93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55025E88-D34C-473F-ABD2-7318E1CFBFB9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96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4F92E805-7286-4136-8E94-0D56664B9FDC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4711A710-F16E-4C3D-A4DA-DC4AF10C8D51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1958C787-4842-45D7-AC01-6A59E1FC685E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04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05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EEDF8E37-0B7D-435D-BEC7-8A7F468B0E02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619B123F-AB27-4386-83F8-96681DFA0CD6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A9A86A76-1EB7-4238-BA39-0482A479C007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19D3F7ED-7675-435B-8A95-11564F11DD6E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D117BBE4-9B6C-437F-A298-B24EE334AF69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20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A2B2F1DA-D8C6-4029-9C26-55081D0245AA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49A026CF-A2FD-4C05-A0AB-65C0291CF351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26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7863B1AD-948C-4284-92E8-269DC76D4D57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1AB35438-5DDB-464E-988D-9AD4EC8F04EC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01728A83-9CE9-47B1-BCBA-C91246703B76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34" name="CustomShape 2"/>
          <p:cNvSpPr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BE75CD3C-8E01-4D6F-8585-5CD0C9773507}" type="slidenum">
              <a:rPr b="0" lang="pl-PL" sz="1200" spc="-1" strike="noStrike">
                <a:solidFill>
                  <a:srgbClr val="000000"/>
                </a:solidFill>
                <a:latin typeface="Arial"/>
                <a:ea typeface="+mn-ea"/>
              </a:rPr>
              <a:t>&lt;numer&gt;</a:t>
            </a:fld>
            <a:endParaRPr b="0" lang="pl-PL" sz="1200" spc="-1" strike="noStrike"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Shape 1"/>
          <p:cNvSpPr txBox="1"/>
          <p:nvPr/>
        </p:nvSpPr>
        <p:spPr>
          <a:xfrm>
            <a:off x="3929040" y="8758080"/>
            <a:ext cx="3004920" cy="4600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EBD073F8-AF55-473C-A855-395D4B2231A0}" type="slidenum">
              <a:rPr b="0" lang="pl-PL" sz="12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sldImg"/>
          </p:nvPr>
        </p:nvSpPr>
        <p:spPr>
          <a:xfrm>
            <a:off x="1162080" y="692280"/>
            <a:ext cx="4609800" cy="3457080"/>
          </a:xfrm>
          <a:prstGeom prst="rect">
            <a:avLst/>
          </a:prstGeom>
        </p:spPr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7960" cy="4149360"/>
          </a:xfrm>
          <a:prstGeom prst="rect">
            <a:avLst/>
          </a:prstGeom>
        </p:spPr>
        <p:txBody>
          <a:bodyPr lIns="92160" rIns="92160" tIns="46080" bIns="46080"/>
          <a:p>
            <a:endParaRPr b="0" lang="pl-PL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>
            <a:alpha val="7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6D79A1B3-A840-48D7-9816-E17FBA086AF1}" type="slidenum">
              <a:rPr b="0" lang="pl-PL" sz="14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>
            <a:alpha val="7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1C1FE3D0-CBF9-4C84-9301-47BB5C80B2AE}" type="slidenum">
              <a:rPr b="0" lang="pl-PL" sz="14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pl-PL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>
            <a:alpha val="7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A4477FB5-12CC-4C3F-BB9B-5555905601FA}" type="slidenum">
              <a:rPr b="0" lang="pl-PL" sz="14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>
            <a:alpha val="7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9E8162ED-C29E-4895-B7CF-5787AD90BE41}" type="slidenum">
              <a:rPr b="0" lang="pl-PL" sz="14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>
            <a:alpha val="79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21191ACA-68FC-4B2F-82A5-2B084482C04A}" type="slidenum">
              <a:rPr b="0" lang="pl-PL" sz="1400" spc="-1" strike="noStrike">
                <a:solidFill>
                  <a:srgbClr val="000000"/>
                </a:solidFill>
                <a:latin typeface="Arial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hyperlink" Target="http://www.gene.com/gene/research/focusareas/oncology/angiogenesis.html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40.xml"/><Relationship Id="rId6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4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1.wmf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53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3.wmf"/><Relationship Id="rId2" Type="http://schemas.openxmlformats.org/officeDocument/2006/relationships/slideLayout" Target="../slideLayouts/slideLayout53.xml"/><Relationship Id="rId3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8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495360" y="585720"/>
            <a:ext cx="8381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3200" spc="-1" strike="noStrike">
                <a:solidFill>
                  <a:srgbClr val="008000"/>
                </a:solidFill>
                <a:latin typeface="Arial Black"/>
              </a:rPr>
              <a:t>CZY MATEMATYKA </a:t>
            </a:r>
            <a:r>
              <a:rPr b="1" lang="pl-PL" sz="3200" spc="-1" strike="noStrike">
                <a:solidFill>
                  <a:srgbClr val="006600"/>
                </a:solidFill>
                <a:latin typeface="Arial Black"/>
              </a:rPr>
              <a:t>MOŻE</a:t>
            </a:r>
            <a:r>
              <a:rPr b="1" lang="pl-PL" sz="3200" spc="-1" strike="noStrike">
                <a:solidFill>
                  <a:srgbClr val="008000"/>
                </a:solidFill>
                <a:latin typeface="Arial Black"/>
              </a:rPr>
              <a:t> LECZYĊ RAKA?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495360" y="5613480"/>
            <a:ext cx="8152920" cy="1077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80000"/>
              </a:lnSpc>
              <a:spcBef>
                <a:spcPts val="561"/>
              </a:spcBef>
            </a:pPr>
            <a:r>
              <a:rPr b="1" lang="en-US" sz="2800" spc="-1" strike="noStrike">
                <a:solidFill>
                  <a:srgbClr val="c00000"/>
                </a:solidFill>
                <a:latin typeface="Arial"/>
              </a:rPr>
              <a:t>Urszula Ledzewicz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80000"/>
              </a:lnSpc>
              <a:spcBef>
                <a:spcPts val="561"/>
              </a:spcBef>
            </a:pPr>
            <a:r>
              <a:rPr b="1" lang="en-US" sz="2800" spc="-1" strike="noStrike">
                <a:solidFill>
                  <a:srgbClr val="c00000"/>
                </a:solidFill>
                <a:latin typeface="Arial"/>
              </a:rPr>
              <a:t>Instytut Matematyki, Politechniki Lodzkiej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>
            <a:off x="1619280" y="2066760"/>
            <a:ext cx="5924160" cy="3126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1143000" y="0"/>
            <a:ext cx="8000640" cy="99036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I Faza  – Wzrost Nienaczyniowy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6095880" y="1476360"/>
            <a:ext cx="2895120" cy="3247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5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Początkowo 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(1- 3 mm)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rosnący guz otrzymuje wystarczająco tlenu i pozywienia od układu krwionośnego organizmu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8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Picture 4" descr=""/>
          <p:cNvPicPr/>
          <p:nvPr/>
        </p:nvPicPr>
        <p:blipFill>
          <a:blip r:embed="rId1"/>
          <a:stretch/>
        </p:blipFill>
        <p:spPr>
          <a:xfrm>
            <a:off x="-39600" y="1447920"/>
            <a:ext cx="6059160" cy="4433760"/>
          </a:xfrm>
          <a:prstGeom prst="rect">
            <a:avLst/>
          </a:prstGeom>
          <a:ln>
            <a:noFill/>
          </a:ln>
        </p:spPr>
      </p:pic>
      <p:sp>
        <p:nvSpPr>
          <p:cNvPr id="243" name="CustomShape 3"/>
          <p:cNvSpPr/>
          <p:nvPr/>
        </p:nvSpPr>
        <p:spPr>
          <a:xfrm>
            <a:off x="380880" y="617220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pl-PL" sz="1800" spc="-1" strike="noStrike">
                <a:solidFill>
                  <a:srgbClr val="0000ff"/>
                </a:solidFill>
                <a:latin typeface="Arial"/>
              </a:rPr>
              <a:t>Scientific American, 2003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6705720" y="1837800"/>
            <a:ext cx="2437920" cy="434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i="1" lang="pl-PL" sz="1800" spc="-1" strike="noStrike">
                <a:solidFill>
                  <a:srgbClr val="ff0000"/>
                </a:solidFill>
                <a:latin typeface="Arial"/>
              </a:rPr>
              <a:t>gr. angeion=naczynie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i="1" lang="pl-PL" sz="1800" spc="-1" strike="noStrike">
                <a:solidFill>
                  <a:srgbClr val="ff0000"/>
                </a:solidFill>
                <a:latin typeface="Arial"/>
              </a:rPr>
              <a:t>   </a:t>
            </a:r>
            <a:r>
              <a:rPr b="0" i="1" lang="pl-PL" sz="1800" spc="-1" strike="noStrike">
                <a:solidFill>
                  <a:srgbClr val="ff0000"/>
                </a:solidFill>
                <a:latin typeface="Arial"/>
              </a:rPr>
              <a:t>genesis = tworzenie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Guz wytwarza swój własny system unaczynienia, który łączy się z systemem krwionośnym organizmu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45" name="Picture 4" descr=""/>
          <p:cNvPicPr/>
          <p:nvPr/>
        </p:nvPicPr>
        <p:blipFill>
          <a:blip r:embed="rId1"/>
          <a:stretch/>
        </p:blipFill>
        <p:spPr>
          <a:xfrm>
            <a:off x="228600" y="1600200"/>
            <a:ext cx="6230520" cy="4952520"/>
          </a:xfrm>
          <a:prstGeom prst="rect">
            <a:avLst/>
          </a:prstGeom>
          <a:ln>
            <a:noFill/>
          </a:ln>
        </p:spPr>
      </p:pic>
      <p:sp>
        <p:nvSpPr>
          <p:cNvPr id="246" name="TextShape 2"/>
          <p:cNvSpPr txBox="1"/>
          <p:nvPr/>
        </p:nvSpPr>
        <p:spPr>
          <a:xfrm>
            <a:off x="2590920" y="0"/>
            <a:ext cx="6552720" cy="99036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II Faza  – Angiogeneza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5334120" y="1828800"/>
            <a:ext cx="3352320" cy="3504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90000"/>
              </a:lnSpc>
              <a:spcBef>
                <a:spcPts val="561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(</a:t>
            </a:r>
            <a:r>
              <a:rPr b="0" i="1" lang="en-US" sz="2000" spc="-1" strike="noStrike">
                <a:solidFill>
                  <a:srgbClr val="ff0000"/>
                </a:solidFill>
                <a:latin typeface="Arial"/>
              </a:rPr>
              <a:t>gr.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i="1" lang="en-US" sz="2000" spc="-1" strike="noStrike">
                <a:solidFill>
                  <a:srgbClr val="ff0000"/>
                </a:solidFill>
                <a:latin typeface="Arial"/>
              </a:rPr>
              <a:t>meta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 = </a:t>
            </a:r>
            <a:r>
              <a:rPr b="0" i="1" lang="en-US" sz="2000" spc="-1" strike="noStrike">
                <a:solidFill>
                  <a:srgbClr val="ff0000"/>
                </a:solidFill>
                <a:latin typeface="Arial"/>
              </a:rPr>
              <a:t>zmiana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i="1" lang="en-US" sz="2000" spc="-1" strike="noStrike">
                <a:solidFill>
                  <a:srgbClr val="ff0000"/>
                </a:solidFill>
                <a:latin typeface="Arial"/>
              </a:rPr>
              <a:t>           </a:t>
            </a:r>
            <a:r>
              <a:rPr b="0" i="1" lang="en-US" sz="2000" spc="-1" strike="noStrike">
                <a:solidFill>
                  <a:srgbClr val="ff0000"/>
                </a:solidFill>
                <a:latin typeface="Arial"/>
              </a:rPr>
              <a:t>stasis = stan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)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320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komórki rakowe odrywają się od guza i wykorzystując system krwionośny organizmu przedostają się do innych organów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Picture 4" descr=""/>
          <p:cNvPicPr/>
          <p:nvPr/>
        </p:nvPicPr>
        <p:blipFill>
          <a:blip r:embed="rId1"/>
          <a:stretch/>
        </p:blipFill>
        <p:spPr>
          <a:xfrm>
            <a:off x="0" y="1219320"/>
            <a:ext cx="5409720" cy="5638320"/>
          </a:xfrm>
          <a:prstGeom prst="rect">
            <a:avLst/>
          </a:prstGeom>
          <a:ln>
            <a:noFill/>
          </a:ln>
        </p:spPr>
      </p:pic>
      <p:sp>
        <p:nvSpPr>
          <p:cNvPr id="249" name="TextShape 2"/>
          <p:cNvSpPr txBox="1"/>
          <p:nvPr/>
        </p:nvSpPr>
        <p:spPr>
          <a:xfrm>
            <a:off x="3124080" y="0"/>
            <a:ext cx="6019560" cy="99036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III Faza  – Metastaza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3" descr=""/>
          <p:cNvPicPr/>
          <p:nvPr/>
        </p:nvPicPr>
        <p:blipFill>
          <a:blip r:embed="rId1"/>
          <a:stretch/>
        </p:blipFill>
        <p:spPr>
          <a:xfrm>
            <a:off x="76320" y="1371600"/>
            <a:ext cx="8762760" cy="480024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>
            <a:off x="457200" y="6324480"/>
            <a:ext cx="8229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pl-PL" sz="1800" spc="-1" strike="noStrike" u="sng">
                <a:solidFill>
                  <a:srgbClr val="009999"/>
                </a:solidFill>
                <a:uFillTx/>
                <a:latin typeface="Arial"/>
                <a:hlinkClick r:id="rId2"/>
              </a:rPr>
              <a:t>http://www.gene.com/gene/research/focusareas/oncology/angiogenesis.html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2971800" y="0"/>
            <a:ext cx="6171840" cy="99036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PODSUMOWUJĄC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ANTY-ANGIOGENEZA GUZA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4191120" y="2209680"/>
            <a:ext cx="4723920" cy="4495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Powstrzymać wzrost guza przez uniemożliwienie tworzenia i wzrostu unaczynienia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</a:t>
            </a:r>
            <a:r>
              <a:rPr b="0" i="1" lang="en-US" sz="2000" spc="-1" strike="noStrike">
                <a:solidFill>
                  <a:srgbClr val="120892"/>
                </a:solidFill>
                <a:latin typeface="Arial"/>
              </a:rPr>
              <a:t>podejście pośrednie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457200" y="1295280"/>
            <a:ext cx="3200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990033"/>
                </a:solidFill>
                <a:latin typeface="Arial"/>
              </a:rPr>
              <a:t>Judah Folkman, 1972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762120" y="6172200"/>
            <a:ext cx="55623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7" name="Picture 8" descr=""/>
          <p:cNvPicPr/>
          <p:nvPr/>
        </p:nvPicPr>
        <p:blipFill>
          <a:blip r:embed="rId1"/>
          <a:stretch/>
        </p:blipFill>
        <p:spPr>
          <a:xfrm>
            <a:off x="304920" y="1905120"/>
            <a:ext cx="3565080" cy="466704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ANTY-ANGIOGENEZA GUZA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4191120" y="2209680"/>
            <a:ext cx="4723920" cy="4495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Powstrzymać wzrost guza przez uniemożliwienie tworzenia i wzrostu unaczynienia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</a:t>
            </a:r>
            <a:r>
              <a:rPr b="0" i="1" lang="en-US" sz="2000" spc="-1" strike="noStrike">
                <a:solidFill>
                  <a:srgbClr val="120892"/>
                </a:solidFill>
                <a:latin typeface="Arial"/>
              </a:rPr>
              <a:t>podejście pośrednie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Terapia “</a:t>
            </a:r>
            <a:r>
              <a:rPr b="0" lang="en-US" sz="2000" spc="-1" strike="noStrike">
                <a:solidFill>
                  <a:srgbClr val="006600"/>
                </a:solidFill>
                <a:latin typeface="Arial"/>
              </a:rPr>
              <a:t>odporna na odporność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”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457200" y="1295280"/>
            <a:ext cx="3200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990033"/>
                </a:solidFill>
                <a:latin typeface="Arial"/>
              </a:rPr>
              <a:t>Judah Folkman, 1972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762120" y="6172200"/>
            <a:ext cx="55623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Picture 8" descr=""/>
          <p:cNvPicPr/>
          <p:nvPr/>
        </p:nvPicPr>
        <p:blipFill>
          <a:blip r:embed="rId1"/>
          <a:stretch/>
        </p:blipFill>
        <p:spPr>
          <a:xfrm>
            <a:off x="304920" y="1905120"/>
            <a:ext cx="3565080" cy="466704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ANTY-ANGIOGENEZA GUZA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4191120" y="2209680"/>
            <a:ext cx="4723920" cy="4495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Powstrzymać wzrost guza przez uniemożliwienie tworzenia i wzrostu unaczynienia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</a:t>
            </a:r>
            <a:r>
              <a:rPr b="0" i="1" lang="en-US" sz="2000" spc="-1" strike="noStrike">
                <a:solidFill>
                  <a:srgbClr val="120892"/>
                </a:solidFill>
                <a:latin typeface="Arial"/>
              </a:rPr>
              <a:t>podejście pośrednie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Terapia “</a:t>
            </a:r>
            <a:r>
              <a:rPr b="0" lang="en-US" sz="2000" spc="-1" strike="noStrike">
                <a:solidFill>
                  <a:srgbClr val="006600"/>
                </a:solidFill>
                <a:latin typeface="Arial"/>
              </a:rPr>
              <a:t>odporna na odporność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”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Leki anty-angiogeniczne: grupa inhibitorów (leki biologiczne, n.p. 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endostatin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457200" y="1295280"/>
            <a:ext cx="3200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990033"/>
                </a:solidFill>
                <a:latin typeface="Arial"/>
              </a:rPr>
              <a:t>Judah Folkman, 1972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762120" y="6172200"/>
            <a:ext cx="55623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7" name="Picture 8" descr=""/>
          <p:cNvPicPr/>
          <p:nvPr/>
        </p:nvPicPr>
        <p:blipFill>
          <a:blip r:embed="rId1"/>
          <a:stretch/>
        </p:blipFill>
        <p:spPr>
          <a:xfrm>
            <a:off x="304920" y="1905120"/>
            <a:ext cx="3565080" cy="466704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ANTY-ANGIOGENEZA GUZA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TextShape 2"/>
          <p:cNvSpPr txBox="1"/>
          <p:nvPr/>
        </p:nvSpPr>
        <p:spPr>
          <a:xfrm>
            <a:off x="4191120" y="2209680"/>
            <a:ext cx="4723920" cy="4495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Powstrzymać wzrost guza przez uniemożliwienie tworzenia i wzrostu unaczynienia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</a:t>
            </a:r>
            <a:r>
              <a:rPr b="0" i="1" lang="en-US" sz="2000" spc="-1" strike="noStrike">
                <a:solidFill>
                  <a:srgbClr val="120892"/>
                </a:solidFill>
                <a:latin typeface="Arial"/>
              </a:rPr>
              <a:t>podejście pośrednie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Terapia “</a:t>
            </a:r>
            <a:r>
              <a:rPr b="0" lang="en-US" sz="2000" spc="-1" strike="noStrike">
                <a:solidFill>
                  <a:srgbClr val="006600"/>
                </a:solidFill>
                <a:latin typeface="Arial"/>
              </a:rPr>
              <a:t>odporna na odporność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”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Leki anty-angiogeniczne: grupa inhibitorów (leki biologiczne, n.p. </a:t>
            </a:r>
            <a:r>
              <a:rPr b="0" lang="en-US" sz="2000" spc="-1" strike="noStrike">
                <a:solidFill>
                  <a:srgbClr val="ff0000"/>
                </a:solidFill>
                <a:latin typeface="Arial"/>
              </a:rPr>
              <a:t>endostatin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90000"/>
              </a:lnSpc>
              <a:spcBef>
                <a:spcPts val="400"/>
              </a:spcBef>
              <a:buClr>
                <a:srgbClr val="7030a0"/>
              </a:buClr>
              <a:buFont typeface="Symbol" charset="2"/>
              <a:buChar char=""/>
            </a:pPr>
            <a:r>
              <a:rPr b="1" lang="en-US" sz="2000" spc="-1" strike="noStrike">
                <a:solidFill>
                  <a:srgbClr val="7030a0"/>
                </a:solidFill>
                <a:latin typeface="Arial"/>
              </a:rPr>
              <a:t>Koszt i skutki uboczne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457200" y="1295280"/>
            <a:ext cx="3200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990033"/>
                </a:solidFill>
                <a:latin typeface="Arial"/>
              </a:rPr>
              <a:t>Judah Folkman, 1972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71" name="CustomShape 4"/>
          <p:cNvSpPr/>
          <p:nvPr/>
        </p:nvSpPr>
        <p:spPr>
          <a:xfrm>
            <a:off x="762120" y="6172200"/>
            <a:ext cx="55623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2" name="Picture 8" descr=""/>
          <p:cNvPicPr/>
          <p:nvPr/>
        </p:nvPicPr>
        <p:blipFill>
          <a:blip r:embed="rId1"/>
          <a:stretch/>
        </p:blipFill>
        <p:spPr>
          <a:xfrm>
            <a:off x="304920" y="1905120"/>
            <a:ext cx="3565080" cy="466704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4" descr=""/>
          <p:cNvPicPr/>
          <p:nvPr/>
        </p:nvPicPr>
        <p:blipFill>
          <a:blip r:embed="rId1"/>
          <a:stretch/>
        </p:blipFill>
        <p:spPr>
          <a:xfrm>
            <a:off x="228600" y="2362320"/>
            <a:ext cx="5943240" cy="4200840"/>
          </a:xfrm>
          <a:prstGeom prst="rect">
            <a:avLst/>
          </a:prstGeom>
          <a:ln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2133720" y="0"/>
            <a:ext cx="7009920" cy="15998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3600" spc="-1" strike="noStrike">
                <a:solidFill>
                  <a:srgbClr val="bbe0e3"/>
                </a:solidFill>
                <a:latin typeface="Arial"/>
              </a:rPr>
              <a:t>TROCHĘ MATEMATYKI</a:t>
            </a:r>
            <a:endParaRPr b="0" lang="pl-PL" sz="3600" spc="-1" strike="noStrike"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1676520" y="0"/>
            <a:ext cx="746712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KONSTRUKCJA MODELU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2333520" y="1935000"/>
            <a:ext cx="3885840" cy="574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objętość guza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Picture 4" descr=""/>
          <p:cNvPicPr/>
          <p:nvPr/>
        </p:nvPicPr>
        <p:blipFill>
          <a:blip r:embed="rId1"/>
          <a:stretch/>
        </p:blipFill>
        <p:spPr>
          <a:xfrm>
            <a:off x="1276200" y="1994040"/>
            <a:ext cx="609120" cy="391680"/>
          </a:xfrm>
          <a:prstGeom prst="rect">
            <a:avLst/>
          </a:prstGeom>
          <a:ln>
            <a:noFill/>
          </a:ln>
        </p:spPr>
      </p:pic>
      <p:sp>
        <p:nvSpPr>
          <p:cNvPr id="278" name="CustomShape 3"/>
          <p:cNvSpPr/>
          <p:nvPr/>
        </p:nvSpPr>
        <p:spPr>
          <a:xfrm>
            <a:off x="714240" y="2634480"/>
            <a:ext cx="1676160" cy="817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2362320" y="2814120"/>
            <a:ext cx="700992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miara zmian (wzrost lubmalenia guza)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80" name="CustomShape 5"/>
          <p:cNvSpPr/>
          <p:nvPr/>
        </p:nvSpPr>
        <p:spPr>
          <a:xfrm>
            <a:off x="304920" y="1182600"/>
            <a:ext cx="68576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6600"/>
                </a:solidFill>
                <a:latin typeface="Arial"/>
              </a:rPr>
              <a:t>TRZEJ GŁÓWNI “GRACZE”</a:t>
            </a:r>
            <a:endParaRPr b="0" lang="pl-PL" sz="32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1752480" y="2743200"/>
            <a:ext cx="5943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bbe0e3"/>
                </a:solidFill>
                <a:latin typeface="Arial"/>
              </a:rPr>
              <a:t>STEROWANIE  OPTYMALNE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1676520" y="0"/>
            <a:ext cx="746712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KONSTRUKCJA MODELU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2333520" y="1935000"/>
            <a:ext cx="3885840" cy="574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objętość guza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Picture 4" descr=""/>
          <p:cNvPicPr/>
          <p:nvPr/>
        </p:nvPicPr>
        <p:blipFill>
          <a:blip r:embed="rId1"/>
          <a:stretch/>
        </p:blipFill>
        <p:spPr>
          <a:xfrm>
            <a:off x="1276200" y="1994040"/>
            <a:ext cx="609120" cy="391680"/>
          </a:xfrm>
          <a:prstGeom prst="rect">
            <a:avLst/>
          </a:prstGeom>
          <a:ln>
            <a:noFill/>
          </a:ln>
        </p:spPr>
      </p:pic>
      <p:pic>
        <p:nvPicPr>
          <p:cNvPr id="284" name="Picture 6" descr=""/>
          <p:cNvPicPr/>
          <p:nvPr/>
        </p:nvPicPr>
        <p:blipFill>
          <a:blip r:embed="rId2"/>
          <a:stretch/>
        </p:blipFill>
        <p:spPr>
          <a:xfrm>
            <a:off x="1276200" y="3865680"/>
            <a:ext cx="533160" cy="387000"/>
          </a:xfrm>
          <a:prstGeom prst="rect">
            <a:avLst/>
          </a:prstGeom>
          <a:ln>
            <a:noFill/>
          </a:ln>
        </p:spPr>
      </p:pic>
      <p:sp>
        <p:nvSpPr>
          <p:cNvPr id="285" name="CustomShape 3"/>
          <p:cNvSpPr/>
          <p:nvPr/>
        </p:nvSpPr>
        <p:spPr>
          <a:xfrm>
            <a:off x="714240" y="2634480"/>
            <a:ext cx="1676160" cy="8175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86" name="CustomShape 4"/>
          <p:cNvSpPr/>
          <p:nvPr/>
        </p:nvSpPr>
        <p:spPr>
          <a:xfrm>
            <a:off x="2390760" y="3774960"/>
            <a:ext cx="403812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unaczynienie guza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87" name="CustomShape 5"/>
          <p:cNvSpPr/>
          <p:nvPr/>
        </p:nvSpPr>
        <p:spPr>
          <a:xfrm>
            <a:off x="2448000" y="4702320"/>
            <a:ext cx="5866920" cy="61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miara zmian unaczynienia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88" name="CustomShape 6"/>
          <p:cNvSpPr/>
          <p:nvPr/>
        </p:nvSpPr>
        <p:spPr>
          <a:xfrm>
            <a:off x="657360" y="4496400"/>
            <a:ext cx="1676160" cy="8175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89" name="CustomShape 7"/>
          <p:cNvSpPr/>
          <p:nvPr/>
        </p:nvSpPr>
        <p:spPr>
          <a:xfrm>
            <a:off x="304920" y="1182600"/>
            <a:ext cx="68576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6600"/>
                </a:solidFill>
                <a:latin typeface="Arial"/>
              </a:rPr>
              <a:t>TRZEJ GŁÓWNI “GRACZE”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90" name="CustomShape 8"/>
          <p:cNvSpPr/>
          <p:nvPr/>
        </p:nvSpPr>
        <p:spPr>
          <a:xfrm>
            <a:off x="2390760" y="2832120"/>
            <a:ext cx="700992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miara zmian (wzrost lub malenia guza)</a:t>
            </a:r>
            <a:endParaRPr b="0" lang="pl-PL" sz="28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676520" y="0"/>
            <a:ext cx="746712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KONSTRUKCJA MODELU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2333520" y="1935000"/>
            <a:ext cx="3885840" cy="574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objętość guza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Picture 4" descr=""/>
          <p:cNvPicPr/>
          <p:nvPr/>
        </p:nvPicPr>
        <p:blipFill>
          <a:blip r:embed="rId1"/>
          <a:stretch/>
        </p:blipFill>
        <p:spPr>
          <a:xfrm>
            <a:off x="1276200" y="1994040"/>
            <a:ext cx="609120" cy="391680"/>
          </a:xfrm>
          <a:prstGeom prst="rect">
            <a:avLst/>
          </a:prstGeom>
          <a:ln>
            <a:noFill/>
          </a:ln>
        </p:spPr>
      </p:pic>
      <p:pic>
        <p:nvPicPr>
          <p:cNvPr id="294" name="Picture 5" descr=""/>
          <p:cNvPicPr/>
          <p:nvPr/>
        </p:nvPicPr>
        <p:blipFill>
          <a:blip r:embed="rId2"/>
          <a:stretch/>
        </p:blipFill>
        <p:spPr>
          <a:xfrm>
            <a:off x="1066680" y="5924520"/>
            <a:ext cx="609120" cy="393480"/>
          </a:xfrm>
          <a:prstGeom prst="rect">
            <a:avLst/>
          </a:prstGeom>
          <a:ln>
            <a:noFill/>
          </a:ln>
        </p:spPr>
      </p:pic>
      <p:pic>
        <p:nvPicPr>
          <p:cNvPr id="295" name="Picture 6" descr=""/>
          <p:cNvPicPr/>
          <p:nvPr/>
        </p:nvPicPr>
        <p:blipFill>
          <a:blip r:embed="rId3"/>
          <a:stretch/>
        </p:blipFill>
        <p:spPr>
          <a:xfrm>
            <a:off x="1276200" y="3865680"/>
            <a:ext cx="533160" cy="387000"/>
          </a:xfrm>
          <a:prstGeom prst="rect">
            <a:avLst/>
          </a:prstGeom>
          <a:ln>
            <a:noFill/>
          </a:ln>
        </p:spPr>
      </p:pic>
      <p:sp>
        <p:nvSpPr>
          <p:cNvPr id="296" name="CustomShape 3"/>
          <p:cNvSpPr/>
          <p:nvPr/>
        </p:nvSpPr>
        <p:spPr>
          <a:xfrm>
            <a:off x="714240" y="2634480"/>
            <a:ext cx="1676160" cy="8175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2390760" y="3774960"/>
            <a:ext cx="403812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unaczynienie guze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98" name="CustomShape 5"/>
          <p:cNvSpPr/>
          <p:nvPr/>
        </p:nvSpPr>
        <p:spPr>
          <a:xfrm>
            <a:off x="657360" y="4496400"/>
            <a:ext cx="1676160" cy="8175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99" name="CustomShape 6"/>
          <p:cNvSpPr/>
          <p:nvPr/>
        </p:nvSpPr>
        <p:spPr>
          <a:xfrm>
            <a:off x="2400480" y="5834160"/>
            <a:ext cx="659088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dawka leku anty-angiogenicznego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300" name="CustomShape 7"/>
          <p:cNvSpPr/>
          <p:nvPr/>
        </p:nvSpPr>
        <p:spPr>
          <a:xfrm>
            <a:off x="304920" y="1182600"/>
            <a:ext cx="68576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6600"/>
                </a:solidFill>
                <a:latin typeface="Arial"/>
              </a:rPr>
              <a:t>TRZEJ GŁÓWNI “GRACZE”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301" name="CustomShape 8"/>
          <p:cNvSpPr/>
          <p:nvPr/>
        </p:nvSpPr>
        <p:spPr>
          <a:xfrm>
            <a:off x="2390760" y="2832120"/>
            <a:ext cx="700992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miara zmian (wzrost lub malenia guza)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302" name="CustomShape 9"/>
          <p:cNvSpPr/>
          <p:nvPr/>
        </p:nvSpPr>
        <p:spPr>
          <a:xfrm>
            <a:off x="2448000" y="4702320"/>
            <a:ext cx="5866920" cy="61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pl-PL" sz="2800" spc="-1" strike="noStrike">
                <a:solidFill>
                  <a:srgbClr val="0000ff"/>
                </a:solidFill>
                <a:latin typeface="Arial"/>
              </a:rPr>
              <a:t>-  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 miara zmian unaczynienia</a:t>
            </a:r>
            <a:endParaRPr b="0" lang="pl-PL" sz="2800" spc="-1" strike="noStrike"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2514600" y="0"/>
            <a:ext cx="66290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FUNKCJE WZROSTU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28600" y="1350720"/>
            <a:ext cx="3428640" cy="96768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05" name="CustomShape 3"/>
          <p:cNvSpPr/>
          <p:nvPr/>
        </p:nvSpPr>
        <p:spPr>
          <a:xfrm>
            <a:off x="3886200" y="1234440"/>
            <a:ext cx="50288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wzrost Gompertzialny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ξ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– dodatni współczynnik 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2514600" y="0"/>
            <a:ext cx="66290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FUNKCJE WZROSTU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228600" y="1350720"/>
            <a:ext cx="3428640" cy="96768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08" name="Picture 4" descr=""/>
          <p:cNvPicPr/>
          <p:nvPr/>
        </p:nvPicPr>
        <p:blipFill>
          <a:blip r:embed="rId2"/>
          <a:stretch/>
        </p:blipFill>
        <p:spPr>
          <a:xfrm>
            <a:off x="380880" y="3603600"/>
            <a:ext cx="3804840" cy="289512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457200" y="2841480"/>
            <a:ext cx="3950640" cy="369000"/>
          </a:xfrm>
          <a:prstGeom prst="rect">
            <a:avLst/>
          </a:prstGeom>
          <a:blipFill rotWithShape="0">
            <a:blip r:embed="rId3"/>
            <a:stretch>
              <a:fillRect l="-1233" t="0" r="0" b="-3769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3886200" y="1234440"/>
            <a:ext cx="50288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wzrost Gompertzialny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ξ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– dodatni współczynnik 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2514600" y="0"/>
            <a:ext cx="66290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FUNKCJE WZROSTU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228600" y="1350720"/>
            <a:ext cx="3428640" cy="96768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13" name="Picture 4" descr=""/>
          <p:cNvPicPr/>
          <p:nvPr/>
        </p:nvPicPr>
        <p:blipFill>
          <a:blip r:embed="rId2"/>
          <a:stretch/>
        </p:blipFill>
        <p:spPr>
          <a:xfrm>
            <a:off x="380880" y="3603600"/>
            <a:ext cx="3475080" cy="2644560"/>
          </a:xfrm>
          <a:prstGeom prst="rect">
            <a:avLst/>
          </a:prstGeom>
          <a:ln>
            <a:noFill/>
          </a:ln>
        </p:spPr>
      </p:pic>
      <p:sp>
        <p:nvSpPr>
          <p:cNvPr id="314" name="CustomShape 3"/>
          <p:cNvSpPr/>
          <p:nvPr/>
        </p:nvSpPr>
        <p:spPr>
          <a:xfrm>
            <a:off x="457200" y="2841480"/>
            <a:ext cx="3950640" cy="369000"/>
          </a:xfrm>
          <a:prstGeom prst="rect">
            <a:avLst/>
          </a:prstGeom>
          <a:blipFill rotWithShape="0">
            <a:blip r:embed="rId3"/>
            <a:stretch>
              <a:fillRect l="-1233" t="0" r="0" b="-3769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4236840" y="3755880"/>
            <a:ext cx="4906800" cy="676080"/>
          </a:xfrm>
          <a:prstGeom prst="rect">
            <a:avLst/>
          </a:prstGeom>
          <a:blipFill rotWithShape="0">
            <a:blip r:embed="rId4"/>
            <a:stretch>
              <a:fillRect l="-1857" t="0" r="0" b="-177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16" name="CustomShape 5"/>
          <p:cNvSpPr/>
          <p:nvPr/>
        </p:nvSpPr>
        <p:spPr>
          <a:xfrm>
            <a:off x="6553080" y="4543560"/>
            <a:ext cx="1904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ff0000"/>
                </a:solidFill>
                <a:latin typeface="Arial"/>
              </a:rPr>
              <a:t>guz rośnie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17" name="CustomShape 6"/>
          <p:cNvSpPr/>
          <p:nvPr/>
        </p:nvSpPr>
        <p:spPr>
          <a:xfrm>
            <a:off x="3886200" y="1234440"/>
            <a:ext cx="50288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wzrost Gompertzialny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ξ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– dodatni współczynnik 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2514600" y="0"/>
            <a:ext cx="66290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FUNKCJE WZROSTU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228600" y="1350720"/>
            <a:ext cx="3428640" cy="96768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20" name="Picture 4" descr=""/>
          <p:cNvPicPr/>
          <p:nvPr/>
        </p:nvPicPr>
        <p:blipFill>
          <a:blip r:embed="rId2"/>
          <a:stretch/>
        </p:blipFill>
        <p:spPr>
          <a:xfrm>
            <a:off x="380880" y="3603600"/>
            <a:ext cx="3580920" cy="2724840"/>
          </a:xfrm>
          <a:prstGeom prst="rect">
            <a:avLst/>
          </a:prstGeom>
          <a:ln>
            <a:noFill/>
          </a:ln>
        </p:spPr>
      </p:pic>
      <p:sp>
        <p:nvSpPr>
          <p:cNvPr id="321" name="CustomShape 3"/>
          <p:cNvSpPr/>
          <p:nvPr/>
        </p:nvSpPr>
        <p:spPr>
          <a:xfrm>
            <a:off x="457200" y="2841480"/>
            <a:ext cx="3950640" cy="369000"/>
          </a:xfrm>
          <a:prstGeom prst="rect">
            <a:avLst/>
          </a:prstGeom>
          <a:blipFill rotWithShape="0">
            <a:blip r:embed="rId3"/>
            <a:stretch>
              <a:fillRect l="-1233" t="0" r="0" b="-3769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4236840" y="3755880"/>
            <a:ext cx="4906800" cy="676080"/>
          </a:xfrm>
          <a:prstGeom prst="rect">
            <a:avLst/>
          </a:prstGeom>
          <a:blipFill rotWithShape="0">
            <a:blip r:embed="rId4"/>
            <a:stretch>
              <a:fillRect l="-1857" t="0" r="0" b="-177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4236840" y="5199480"/>
            <a:ext cx="4906800" cy="676080"/>
          </a:xfrm>
          <a:prstGeom prst="rect">
            <a:avLst/>
          </a:prstGeom>
          <a:blipFill rotWithShape="0">
            <a:blip r:embed="rId5"/>
            <a:stretch>
              <a:fillRect l="-1857" t="0" r="0" b="-177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24" name="CustomShape 6"/>
          <p:cNvSpPr/>
          <p:nvPr/>
        </p:nvSpPr>
        <p:spPr>
          <a:xfrm>
            <a:off x="3886200" y="1234440"/>
            <a:ext cx="50288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wzrost Gompertzialny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ξ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– dodatni współczynnik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25" name="CustomShape 7"/>
          <p:cNvSpPr/>
          <p:nvPr/>
        </p:nvSpPr>
        <p:spPr>
          <a:xfrm>
            <a:off x="6553080" y="4543560"/>
            <a:ext cx="1904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ff0000"/>
                </a:solidFill>
                <a:latin typeface="Arial"/>
              </a:rPr>
              <a:t>guz rośnie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26" name="CustomShape 8"/>
          <p:cNvSpPr/>
          <p:nvPr/>
        </p:nvSpPr>
        <p:spPr>
          <a:xfrm>
            <a:off x="6553080" y="6008760"/>
            <a:ext cx="1904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6600"/>
                </a:solidFill>
                <a:latin typeface="Arial"/>
              </a:rPr>
              <a:t>guz maleje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380880" y="0"/>
            <a:ext cx="876276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RÓWNANIE UNACZYNIENIA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609480" y="1447920"/>
            <a:ext cx="4952520" cy="817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380880" y="0"/>
            <a:ext cx="876276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RÓWNANIE UNACZYNIENIA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152280" y="2992320"/>
            <a:ext cx="2514240" cy="1599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6600"/>
                </a:solidFill>
                <a:latin typeface="Arial"/>
              </a:rPr>
              <a:t>     </a:t>
            </a:r>
            <a:r>
              <a:rPr b="0" lang="en-US" sz="2000" spc="-1" strike="noStrike">
                <a:solidFill>
                  <a:srgbClr val="006600"/>
                </a:solidFill>
                <a:latin typeface="Arial"/>
              </a:rPr>
              <a:t>STYMULACJA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wzrost unaczynienia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proporcjonalny do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rozmiarów guza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CustomShape 3"/>
          <p:cNvSpPr/>
          <p:nvPr/>
        </p:nvSpPr>
        <p:spPr>
          <a:xfrm>
            <a:off x="609480" y="1447920"/>
            <a:ext cx="4952520" cy="817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32" name="CustomShape 4"/>
          <p:cNvSpPr/>
          <p:nvPr/>
        </p:nvSpPr>
        <p:spPr>
          <a:xfrm rot="5400000">
            <a:off x="1109160" y="1681560"/>
            <a:ext cx="609120" cy="1912680"/>
          </a:xfrm>
          <a:prstGeom prst="leftBrace">
            <a:avLst>
              <a:gd name="adj1" fmla="val 8333"/>
              <a:gd name="adj2" fmla="val 13055"/>
            </a:avLst>
          </a:prstGeom>
          <a:noFill/>
          <a:ln>
            <a:solidFill>
              <a:srgbClr val="0066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380880" y="0"/>
            <a:ext cx="876276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RÓWNANIE UNACZYNIENIA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609480" y="1447920"/>
            <a:ext cx="4952520" cy="817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 rot="5400000">
            <a:off x="1109160" y="1681560"/>
            <a:ext cx="609120" cy="1912680"/>
          </a:xfrm>
          <a:prstGeom prst="leftBrace">
            <a:avLst>
              <a:gd name="adj1" fmla="val 8333"/>
              <a:gd name="adj2" fmla="val 13055"/>
            </a:avLst>
          </a:prstGeom>
          <a:noFill/>
          <a:ln>
            <a:solidFill>
              <a:srgbClr val="0066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336" name="CustomShape 4"/>
          <p:cNvSpPr/>
          <p:nvPr/>
        </p:nvSpPr>
        <p:spPr>
          <a:xfrm rot="5400000">
            <a:off x="3657960" y="1333080"/>
            <a:ext cx="609120" cy="2590560"/>
          </a:xfrm>
          <a:prstGeom prst="leftBrace">
            <a:avLst>
              <a:gd name="adj1" fmla="val 8333"/>
              <a:gd name="adj2" fmla="val 70800"/>
            </a:avLst>
          </a:prstGeom>
          <a:noFill/>
          <a:ln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337" name="CustomShape 5"/>
          <p:cNvSpPr/>
          <p:nvPr/>
        </p:nvSpPr>
        <p:spPr>
          <a:xfrm>
            <a:off x="2629080" y="2982960"/>
            <a:ext cx="2704680" cy="15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6600"/>
                </a:solidFill>
                <a:latin typeface="Arial"/>
              </a:rPr>
              <a:t>       </a:t>
            </a:r>
            <a:r>
              <a:rPr b="0" lang="pl-PL" sz="2000" spc="-1" strike="noStrike">
                <a:solidFill>
                  <a:srgbClr val="ff0000"/>
                </a:solidFill>
                <a:latin typeface="Arial"/>
              </a:rPr>
              <a:t>INHIBICJA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sygnały z powierzchni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guza kurczące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unaczynienie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endParaRPr b="0" lang="pl-PL" sz="2000" spc="-1" strike="noStrike">
              <a:latin typeface="Arial"/>
            </a:endParaRPr>
          </a:p>
        </p:txBody>
      </p:sp>
      <p:sp>
        <p:nvSpPr>
          <p:cNvPr id="338" name="CustomShape 6"/>
          <p:cNvSpPr/>
          <p:nvPr/>
        </p:nvSpPr>
        <p:spPr>
          <a:xfrm>
            <a:off x="152280" y="2992320"/>
            <a:ext cx="2514240" cy="15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6600"/>
                </a:solidFill>
                <a:latin typeface="Arial"/>
              </a:rPr>
              <a:t>     </a:t>
            </a:r>
            <a:r>
              <a:rPr b="0" lang="pl-PL" sz="2000" spc="-1" strike="noStrike">
                <a:solidFill>
                  <a:srgbClr val="006600"/>
                </a:solidFill>
                <a:latin typeface="Arial"/>
              </a:rPr>
              <a:t>STYMULACJA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wzrost unaczynienia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proporcjonalny do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rozmiarów guza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endParaRPr b="0" lang="pl-PL" sz="20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380880" y="0"/>
            <a:ext cx="876276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RÓWNANIE UNACZYNIENIA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609480" y="1447920"/>
            <a:ext cx="4952520" cy="817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 rot="5400000">
            <a:off x="1109160" y="1681560"/>
            <a:ext cx="609120" cy="1912680"/>
          </a:xfrm>
          <a:prstGeom prst="leftBrace">
            <a:avLst>
              <a:gd name="adj1" fmla="val 8333"/>
              <a:gd name="adj2" fmla="val 13055"/>
            </a:avLst>
          </a:prstGeom>
          <a:noFill/>
          <a:ln>
            <a:solidFill>
              <a:srgbClr val="0066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342" name="CustomShape 4"/>
          <p:cNvSpPr/>
          <p:nvPr/>
        </p:nvSpPr>
        <p:spPr>
          <a:xfrm rot="5400000">
            <a:off x="3657960" y="1333080"/>
            <a:ext cx="609120" cy="2590560"/>
          </a:xfrm>
          <a:prstGeom prst="leftBrace">
            <a:avLst>
              <a:gd name="adj1" fmla="val 8333"/>
              <a:gd name="adj2" fmla="val 70800"/>
            </a:avLst>
          </a:prstGeom>
          <a:noFill/>
          <a:ln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343" name="CustomShape 5"/>
          <p:cNvSpPr/>
          <p:nvPr/>
        </p:nvSpPr>
        <p:spPr>
          <a:xfrm>
            <a:off x="5878440" y="1447920"/>
            <a:ext cx="456840" cy="1091520"/>
          </a:xfrm>
          <a:prstGeom prst="leftBrace">
            <a:avLst>
              <a:gd name="adj1" fmla="val 8333"/>
              <a:gd name="adj2" fmla="val 45678"/>
            </a:avLst>
          </a:prstGeom>
          <a:noFill/>
          <a:ln w="41400">
            <a:solidFill>
              <a:srgbClr val="0000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6"/>
          <p:cNvSpPr/>
          <p:nvPr/>
        </p:nvSpPr>
        <p:spPr>
          <a:xfrm>
            <a:off x="6523200" y="1523880"/>
            <a:ext cx="201096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ff"/>
                </a:solidFill>
                <a:latin typeface="Arial"/>
              </a:rPr>
              <a:t>INHIBICJA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unaczynienia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przy użyciu leku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152280" y="2992320"/>
            <a:ext cx="2514240" cy="15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6600"/>
                </a:solidFill>
                <a:latin typeface="Arial"/>
              </a:rPr>
              <a:t>     </a:t>
            </a:r>
            <a:r>
              <a:rPr b="0" lang="pl-PL" sz="2000" spc="-1" strike="noStrike">
                <a:solidFill>
                  <a:srgbClr val="006600"/>
                </a:solidFill>
                <a:latin typeface="Arial"/>
              </a:rPr>
              <a:t>STYMULACJA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wzrost unaczynienia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proporcjonalny do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rozmiarów guza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endParaRPr b="0" lang="pl-PL" sz="2000" spc="-1" strike="noStrike">
              <a:latin typeface="Arial"/>
            </a:endParaRPr>
          </a:p>
        </p:txBody>
      </p:sp>
      <p:sp>
        <p:nvSpPr>
          <p:cNvPr id="346" name="CustomShape 8"/>
          <p:cNvSpPr/>
          <p:nvPr/>
        </p:nvSpPr>
        <p:spPr>
          <a:xfrm>
            <a:off x="2629080" y="2982960"/>
            <a:ext cx="2704680" cy="15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6600"/>
                </a:solidFill>
                <a:latin typeface="Arial"/>
              </a:rPr>
              <a:t>       </a:t>
            </a:r>
            <a:r>
              <a:rPr b="0" lang="pl-PL" sz="2000" spc="-1" strike="noStrike">
                <a:solidFill>
                  <a:srgbClr val="ff0000"/>
                </a:solidFill>
                <a:latin typeface="Arial"/>
              </a:rPr>
              <a:t>INHIBICJA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sygnały z powierzchni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guza kurczące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400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unaczynienie</a:t>
            </a:r>
            <a:endParaRPr b="0" lang="pl-PL" sz="2000" spc="-1" strike="noStrike">
              <a:latin typeface="Arial"/>
            </a:endParaRPr>
          </a:p>
          <a:p>
            <a:pPr marL="533520" indent="-533160">
              <a:lnSpc>
                <a:spcPct val="100000"/>
              </a:lnSpc>
              <a:spcBef>
                <a:spcPts val="561"/>
              </a:spcBef>
            </a:pPr>
            <a:endParaRPr b="0" lang="pl-PL" sz="20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3200400" y="0"/>
            <a:ext cx="5943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bbe0e3"/>
                </a:solidFill>
                <a:latin typeface="Arial"/>
              </a:rPr>
              <a:t>STEROWANIE  OPTYMALNE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Picture 3" descr=""/>
          <p:cNvPicPr/>
          <p:nvPr/>
        </p:nvPicPr>
        <p:blipFill>
          <a:blip r:embed="rId1"/>
          <a:stretch/>
        </p:blipFill>
        <p:spPr>
          <a:xfrm>
            <a:off x="1219320" y="1828800"/>
            <a:ext cx="7275240" cy="403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2743200" y="0"/>
            <a:ext cx="6400440" cy="12949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PARAMETRY MODELU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Picture 14" descr=""/>
          <p:cNvPicPr/>
          <p:nvPr/>
        </p:nvPicPr>
        <p:blipFill>
          <a:blip r:embed="rId1"/>
          <a:stretch/>
        </p:blipFill>
        <p:spPr>
          <a:xfrm>
            <a:off x="836640" y="2525760"/>
            <a:ext cx="1829880" cy="434880"/>
          </a:xfrm>
          <a:prstGeom prst="rect">
            <a:avLst/>
          </a:prstGeom>
          <a:ln>
            <a:noFill/>
          </a:ln>
        </p:spPr>
      </p:pic>
      <p:pic>
        <p:nvPicPr>
          <p:cNvPr id="349" name="Picture 15" descr=""/>
          <p:cNvPicPr/>
          <p:nvPr/>
        </p:nvPicPr>
        <p:blipFill>
          <a:blip r:embed="rId2"/>
          <a:stretch/>
        </p:blipFill>
        <p:spPr>
          <a:xfrm>
            <a:off x="990720" y="3372480"/>
            <a:ext cx="1447560" cy="327600"/>
          </a:xfrm>
          <a:prstGeom prst="rect">
            <a:avLst/>
          </a:prstGeom>
          <a:ln>
            <a:noFill/>
          </a:ln>
        </p:spPr>
      </p:pic>
      <p:pic>
        <p:nvPicPr>
          <p:cNvPr id="350" name="Picture 16" descr=""/>
          <p:cNvPicPr/>
          <p:nvPr/>
        </p:nvPicPr>
        <p:blipFill>
          <a:blip r:embed="rId3"/>
          <a:stretch/>
        </p:blipFill>
        <p:spPr>
          <a:xfrm>
            <a:off x="937440" y="4053600"/>
            <a:ext cx="2336040" cy="327600"/>
          </a:xfrm>
          <a:prstGeom prst="rect">
            <a:avLst/>
          </a:prstGeom>
          <a:ln>
            <a:noFill/>
          </a:ln>
        </p:spPr>
      </p:pic>
      <p:pic>
        <p:nvPicPr>
          <p:cNvPr id="351" name="Picture 17" descr=""/>
          <p:cNvPicPr/>
          <p:nvPr/>
        </p:nvPicPr>
        <p:blipFill>
          <a:blip r:embed="rId4"/>
          <a:stretch/>
        </p:blipFill>
        <p:spPr>
          <a:xfrm>
            <a:off x="865080" y="4872600"/>
            <a:ext cx="1621080" cy="327600"/>
          </a:xfrm>
          <a:prstGeom prst="rect">
            <a:avLst/>
          </a:prstGeom>
          <a:ln>
            <a:noFill/>
          </a:ln>
        </p:spPr>
      </p:pic>
      <p:sp>
        <p:nvSpPr>
          <p:cNvPr id="352" name="CustomShape 2"/>
          <p:cNvSpPr/>
          <p:nvPr/>
        </p:nvSpPr>
        <p:spPr>
          <a:xfrm>
            <a:off x="4489200" y="3026880"/>
            <a:ext cx="4273560" cy="149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cc0099"/>
                </a:solidFill>
                <a:latin typeface="Arial"/>
              </a:rPr>
              <a:t>wyznaczoni biologicznie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cc0099"/>
                </a:solidFill>
                <a:latin typeface="Arial"/>
              </a:rPr>
              <a:t>przez wszczepienie raka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cc0099"/>
                </a:solidFill>
                <a:latin typeface="Arial"/>
              </a:rPr>
              <a:t>płuc laboratoryjnym myszom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836640" y="1676520"/>
            <a:ext cx="79261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ff"/>
                </a:solidFill>
                <a:latin typeface="Arial"/>
              </a:rPr>
              <a:t>[Hahnfeldt,Panigrahy,Folkman, Hlatky], </a:t>
            </a:r>
            <a:r>
              <a:rPr b="0" i="1" lang="pl-PL" sz="2000" spc="-1" strike="noStrike">
                <a:solidFill>
                  <a:srgbClr val="0000ff"/>
                </a:solidFill>
                <a:latin typeface="Arial"/>
              </a:rPr>
              <a:t>Cancer Research</a:t>
            </a:r>
            <a:r>
              <a:rPr b="0" lang="pl-PL" sz="2000" spc="-1" strike="noStrike">
                <a:solidFill>
                  <a:srgbClr val="0000ff"/>
                </a:solidFill>
                <a:latin typeface="Arial"/>
              </a:rPr>
              <a:t>, 1999</a:t>
            </a:r>
            <a:endParaRPr b="0" lang="pl-PL" sz="2000" spc="-1" strike="noStrike"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0" y="0"/>
            <a:ext cx="91436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bbe0e3"/>
                </a:solidFill>
                <a:latin typeface="Arial"/>
              </a:rPr>
              <a:t>OGRANICZENIE CAŁKOWITEJ DAWKI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838080" y="1371600"/>
            <a:ext cx="7391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ZAKŁADAMY, ŻE CAŁKOWITA DAWKA NIE PRZEKRACZA 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56" name="CustomShape 3"/>
          <p:cNvSpPr/>
          <p:nvPr/>
        </p:nvSpPr>
        <p:spPr>
          <a:xfrm>
            <a:off x="838080" y="1371600"/>
            <a:ext cx="7391160" cy="953640"/>
          </a:xfrm>
          <a:prstGeom prst="rect">
            <a:avLst/>
          </a:prstGeom>
          <a:blipFill rotWithShape="0">
            <a:blip r:embed="rId1"/>
            <a:stretch>
              <a:fillRect l="-1317" t="-4445" r="0" b="-1145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0" y="0"/>
            <a:ext cx="91436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bbe0e3"/>
                </a:solidFill>
                <a:latin typeface="Arial"/>
              </a:rPr>
              <a:t>OGRANICZENIE CAŁKOWITEJ DAWKI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58" name="Formula 2"/>
              <p:cNvSpPr txBox="1"/>
              <p:nvPr/>
            </p:nvSpPr>
            <p:spPr>
              <a:xfrm>
                <a:off x="685800" y="2859480"/>
                <a:ext cx="2819160" cy="968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nary>
                      <m:naryPr>
                        <m:chr m:val="∫"/>
                      </m:naryPr>
                      <m:sub>
                        <m:r>
                          <m:t xml:space="preserve">0</m:t>
                        </m:r>
                      </m:sub>
                      <m:sup>
                        <m:r>
                          <m:t xml:space="preserve">𝑇</m:t>
                        </m:r>
                      </m:sup>
                      <m:e>
                        <m:r>
                          <m:t xml:space="preserve">𝑢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𝑡</m:t>
                            </m:r>
                          </m:e>
                        </m:d>
                        <m:r>
                          <m:t xml:space="preserve">𝑑𝑡</m:t>
                        </m:r>
                        <m:r>
                          <m:t xml:space="preserve">≤</m:t>
                        </m:r>
                        <m:r>
                          <m:t xml:space="preserve">𝐴</m:t>
                        </m:r>
                      </m:e>
                    </m:nary>
                  </m:oMath>
                </a14:m>
              </a:p>
            </p:txBody>
          </p:sp>
        </mc:Choice>
        <mc:Fallback/>
      </mc:AlternateContent>
      <p:sp>
        <p:nvSpPr>
          <p:cNvPr id="359" name="CustomShape 3"/>
          <p:cNvSpPr/>
          <p:nvPr/>
        </p:nvSpPr>
        <p:spPr>
          <a:xfrm>
            <a:off x="685800" y="2859480"/>
            <a:ext cx="2819160" cy="9687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60" name="CustomShape 4"/>
          <p:cNvSpPr/>
          <p:nvPr/>
        </p:nvSpPr>
        <p:spPr>
          <a:xfrm>
            <a:off x="4191120" y="3051720"/>
            <a:ext cx="4723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00ff"/>
                </a:solidFill>
                <a:latin typeface="Arial"/>
              </a:rPr>
              <a:t>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czas końcowy (wolny)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361" name="CustomShape 5"/>
          <p:cNvSpPr/>
          <p:nvPr/>
        </p:nvSpPr>
        <p:spPr>
          <a:xfrm>
            <a:off x="4191120" y="3051720"/>
            <a:ext cx="4723920" cy="584280"/>
          </a:xfrm>
          <a:prstGeom prst="rect">
            <a:avLst/>
          </a:prstGeom>
          <a:blipFill rotWithShape="0">
            <a:blip r:embed="rId2"/>
            <a:stretch>
              <a:fillRect l="0" t="-3096" r="0" b="-26012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62" name="CustomShape 6"/>
          <p:cNvSpPr/>
          <p:nvPr/>
        </p:nvSpPr>
        <p:spPr>
          <a:xfrm>
            <a:off x="838080" y="1371600"/>
            <a:ext cx="7391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ZAKŁADAMY, ŻE CAŁKOWITA DAWKA NIE PRZEKRACZA 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63" name="CustomShape 7"/>
          <p:cNvSpPr/>
          <p:nvPr/>
        </p:nvSpPr>
        <p:spPr>
          <a:xfrm>
            <a:off x="838080" y="1371600"/>
            <a:ext cx="7391160" cy="953640"/>
          </a:xfrm>
          <a:prstGeom prst="rect">
            <a:avLst/>
          </a:prstGeom>
          <a:blipFill rotWithShape="0">
            <a:blip r:embed="rId3"/>
            <a:stretch>
              <a:fillRect l="-1317" t="-4445" r="0" b="-1145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0" y="0"/>
            <a:ext cx="9143640" cy="10015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bbe0e3"/>
                </a:solidFill>
                <a:latin typeface="Arial"/>
              </a:rPr>
              <a:t>OGRANICZENIE CAŁKOWITEJ DAWKI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65" name="Formula 2"/>
              <p:cNvSpPr txBox="1"/>
              <p:nvPr/>
            </p:nvSpPr>
            <p:spPr>
              <a:xfrm>
                <a:off x="685800" y="2859480"/>
                <a:ext cx="2819160" cy="968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nary>
                      <m:naryPr>
                        <m:chr m:val="∫"/>
                      </m:naryPr>
                      <m:sub>
                        <m:r>
                          <m:t xml:space="preserve">0</m:t>
                        </m:r>
                      </m:sub>
                      <m:sup>
                        <m:r>
                          <m:t xml:space="preserve">𝑇</m:t>
                        </m:r>
                      </m:sup>
                      <m:e>
                        <m:r>
                          <m:t xml:space="preserve">𝑢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𝑡</m:t>
                            </m:r>
                          </m:e>
                        </m:d>
                        <m:r>
                          <m:t xml:space="preserve">𝑑𝑡</m:t>
                        </m:r>
                        <m:r>
                          <m:t xml:space="preserve">≤</m:t>
                        </m:r>
                        <m:r>
                          <m:t xml:space="preserve">𝐴</m:t>
                        </m:r>
                      </m:e>
                    </m:nary>
                  </m:oMath>
                </a14:m>
              </a:p>
            </p:txBody>
          </p:sp>
        </mc:Choice>
        <mc:Fallback/>
      </mc:AlternateContent>
      <p:sp>
        <p:nvSpPr>
          <p:cNvPr id="366" name="CustomShape 3"/>
          <p:cNvSpPr/>
          <p:nvPr/>
        </p:nvSpPr>
        <p:spPr>
          <a:xfrm>
            <a:off x="685800" y="2859480"/>
            <a:ext cx="2819160" cy="9687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67" name="Picture 11" descr=""/>
          <p:cNvPicPr/>
          <p:nvPr/>
        </p:nvPicPr>
        <p:blipFill>
          <a:blip r:embed="rId2"/>
          <a:stretch/>
        </p:blipFill>
        <p:spPr>
          <a:xfrm>
            <a:off x="1638360" y="3957840"/>
            <a:ext cx="5105160" cy="2871360"/>
          </a:xfrm>
          <a:prstGeom prst="rect">
            <a:avLst/>
          </a:prstGeom>
          <a:ln>
            <a:noFill/>
          </a:ln>
        </p:spPr>
      </p:pic>
      <p:sp>
        <p:nvSpPr>
          <p:cNvPr id="368" name="CustomShape 4"/>
          <p:cNvSpPr/>
          <p:nvPr/>
        </p:nvSpPr>
        <p:spPr>
          <a:xfrm>
            <a:off x="4191120" y="3051720"/>
            <a:ext cx="4723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00ff"/>
                </a:solidFill>
                <a:latin typeface="Arial"/>
              </a:rPr>
              <a:t>  </a:t>
            </a: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czas końcowy (wolny)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369" name="CustomShape 5"/>
          <p:cNvSpPr/>
          <p:nvPr/>
        </p:nvSpPr>
        <p:spPr>
          <a:xfrm>
            <a:off x="4191120" y="3051720"/>
            <a:ext cx="4723920" cy="584280"/>
          </a:xfrm>
          <a:prstGeom prst="rect">
            <a:avLst/>
          </a:prstGeom>
          <a:blipFill rotWithShape="0">
            <a:blip r:embed="rId3"/>
            <a:stretch>
              <a:fillRect l="0" t="-3096" r="0" b="-26012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70" name="CustomShape 6"/>
          <p:cNvSpPr/>
          <p:nvPr/>
        </p:nvSpPr>
        <p:spPr>
          <a:xfrm>
            <a:off x="838080" y="1371600"/>
            <a:ext cx="7391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ZAKŁADAMY, ŻE CAŁKOWITA DAWKA NIE PRZEKRACZA 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371" name="CustomShape 7"/>
          <p:cNvSpPr/>
          <p:nvPr/>
        </p:nvSpPr>
        <p:spPr>
          <a:xfrm>
            <a:off x="838080" y="1371600"/>
            <a:ext cx="7391160" cy="953640"/>
          </a:xfrm>
          <a:prstGeom prst="rect">
            <a:avLst/>
          </a:prstGeom>
          <a:blipFill rotWithShape="0">
            <a:blip r:embed="rId4"/>
            <a:stretch>
              <a:fillRect l="-1317" t="-4445" r="0" b="-1145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5334120" y="0"/>
            <a:ext cx="380952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CEL TERAPII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762120" y="1676520"/>
            <a:ext cx="700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Minimalizacja guza pod koniec terapii</a:t>
            </a:r>
            <a:endParaRPr b="0" lang="pl-PL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74" name="Formula 3"/>
              <p:cNvSpPr txBox="1"/>
              <p:nvPr/>
            </p:nvSpPr>
            <p:spPr>
              <a:xfrm>
                <a:off x="3265920" y="2483640"/>
                <a:ext cx="2230920" cy="49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  <m:r>
                      <m:t xml:space="preserve">→</m:t>
                    </m:r>
                    <m:r>
                      <m:t xml:space="preserve">𝑚𝑖𝑛</m:t>
                    </m:r>
                  </m:oMath>
                </a14:m>
              </a:p>
            </p:txBody>
          </p:sp>
        </mc:Choice>
        <mc:Fallback/>
      </mc:AlternateContent>
      <p:sp>
        <p:nvSpPr>
          <p:cNvPr id="375" name="CustomShape 4"/>
          <p:cNvSpPr/>
          <p:nvPr/>
        </p:nvSpPr>
        <p:spPr>
          <a:xfrm>
            <a:off x="3265920" y="2483640"/>
            <a:ext cx="2230920" cy="4921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334120" y="0"/>
            <a:ext cx="380952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CEL TERAPII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62120" y="1676520"/>
            <a:ext cx="700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1" lang="pl-PL" sz="2400" spc="-1" strike="noStrike">
                <a:solidFill>
                  <a:srgbClr val="00b050"/>
                </a:solidFill>
                <a:latin typeface="Arial"/>
              </a:rPr>
              <a:t>Minimalizacja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guza pod koniec terapii</a:t>
            </a:r>
            <a:endParaRPr b="0" lang="pl-PL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78" name="Formula 3"/>
              <p:cNvSpPr txBox="1"/>
              <p:nvPr/>
            </p:nvSpPr>
            <p:spPr>
              <a:xfrm>
                <a:off x="3265920" y="2483640"/>
                <a:ext cx="2230920" cy="49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  <m:r>
                      <m:t xml:space="preserve">→</m:t>
                    </m:r>
                    <m:r>
                      <m:t xml:space="preserve">𝑚𝑖𝑛</m:t>
                    </m:r>
                  </m:oMath>
                </a14:m>
              </a:p>
            </p:txBody>
          </p:sp>
        </mc:Choice>
        <mc:Fallback/>
      </mc:AlternateContent>
      <p:sp>
        <p:nvSpPr>
          <p:cNvPr id="379" name="CustomShape 4"/>
          <p:cNvSpPr/>
          <p:nvPr/>
        </p:nvSpPr>
        <p:spPr>
          <a:xfrm>
            <a:off x="3265920" y="2483640"/>
            <a:ext cx="2230920" cy="4921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762120" y="3478680"/>
            <a:ext cx="700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Ograniczenie objawów ubocznych</a:t>
            </a:r>
            <a:endParaRPr b="0" lang="pl-PL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81" name="Formula 6"/>
              <p:cNvSpPr txBox="1"/>
              <p:nvPr/>
            </p:nvSpPr>
            <p:spPr>
              <a:xfrm>
                <a:off x="2971800" y="4449600"/>
                <a:ext cx="2819160" cy="968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nary>
                      <m:naryPr>
                        <m:chr m:val="∫"/>
                      </m:naryPr>
                      <m:sub>
                        <m:r>
                          <m:t xml:space="preserve">0</m:t>
                        </m:r>
                      </m:sub>
                      <m:sup>
                        <m:r>
                          <m:t xml:space="preserve">𝑇</m:t>
                        </m:r>
                      </m:sup>
                      <m:e>
                        <m:r>
                          <m:t xml:space="preserve">𝑢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𝑡</m:t>
                            </m:r>
                          </m:e>
                        </m:d>
                        <m:r>
                          <m:t xml:space="preserve">𝑑𝑡</m:t>
                        </m:r>
                        <m:r>
                          <m:t xml:space="preserve">≤</m:t>
                        </m:r>
                        <m:r>
                          <m:t xml:space="preserve">𝐴</m:t>
                        </m:r>
                      </m:e>
                    </m:nary>
                  </m:oMath>
                </a14:m>
              </a:p>
            </p:txBody>
          </p:sp>
        </mc:Choice>
        <mc:Fallback/>
      </mc:AlternateContent>
      <p:sp>
        <p:nvSpPr>
          <p:cNvPr id="382" name="CustomShape 7"/>
          <p:cNvSpPr/>
          <p:nvPr/>
        </p:nvSpPr>
        <p:spPr>
          <a:xfrm>
            <a:off x="2971800" y="4449600"/>
            <a:ext cx="2819160" cy="9687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1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wolnym czasie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  szukamy sterowania 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które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minimalizuje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TextShape 2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latin typeface="Arial"/>
              </a:rPr>
              <a:t> 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5" name="Picture 4" descr=""/>
          <p:cNvPicPr/>
          <p:nvPr/>
        </p:nvPicPr>
        <p:blipFill>
          <a:blip r:embed="rId2"/>
          <a:stretch/>
        </p:blipFill>
        <p:spPr>
          <a:xfrm>
            <a:off x="3486240" y="1617840"/>
            <a:ext cx="304560" cy="269640"/>
          </a:xfrm>
          <a:prstGeom prst="rect">
            <a:avLst/>
          </a:prstGeom>
          <a:ln>
            <a:noFill/>
          </a:ln>
        </p:spPr>
      </p:pic>
      <p:sp>
        <p:nvSpPr>
          <p:cNvPr id="386" name="CustomShape 3"/>
          <p:cNvSpPr/>
          <p:nvPr/>
        </p:nvSpPr>
        <p:spPr>
          <a:xfrm>
            <a:off x="0" y="0"/>
            <a:ext cx="91436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ZADANIE STEROWANIA OPTYMALNEGO</a:t>
            </a:r>
            <a:endParaRPr b="0" lang="pl-PL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87" name="Formula 4"/>
              <p:cNvSpPr txBox="1"/>
              <p:nvPr/>
            </p:nvSpPr>
            <p:spPr>
              <a:xfrm>
                <a:off x="4419720" y="2350440"/>
                <a:ext cx="914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388" name="CustomShape 5"/>
          <p:cNvSpPr/>
          <p:nvPr/>
        </p:nvSpPr>
        <p:spPr>
          <a:xfrm>
            <a:off x="4419720" y="2350440"/>
            <a:ext cx="914040" cy="4305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wolnym czasie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  szukamy sterowania 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które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minimalizuje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ograniczeniu           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TextShape 2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latin typeface="Arial"/>
              </a:rPr>
              <a:t> 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Picture 4" descr=""/>
          <p:cNvPicPr/>
          <p:nvPr/>
        </p:nvPicPr>
        <p:blipFill>
          <a:blip r:embed="rId2"/>
          <a:stretch/>
        </p:blipFill>
        <p:spPr>
          <a:xfrm>
            <a:off x="3486240" y="1617840"/>
            <a:ext cx="304560" cy="269640"/>
          </a:xfrm>
          <a:prstGeom prst="rect">
            <a:avLst/>
          </a:prstGeom>
          <a:ln>
            <a:noFill/>
          </a:ln>
        </p:spPr>
      </p:pic>
      <p:pic>
        <p:nvPicPr>
          <p:cNvPr id="392" name="Picture 6" descr=""/>
          <p:cNvPicPr/>
          <p:nvPr/>
        </p:nvPicPr>
        <p:blipFill>
          <a:blip r:embed="rId3"/>
          <a:stretch/>
        </p:blipFill>
        <p:spPr>
          <a:xfrm>
            <a:off x="3124080" y="3076560"/>
            <a:ext cx="2057040" cy="818640"/>
          </a:xfrm>
          <a:prstGeom prst="rect">
            <a:avLst/>
          </a:prstGeom>
          <a:ln>
            <a:noFill/>
          </a:ln>
        </p:spPr>
      </p:pic>
      <p:sp>
        <p:nvSpPr>
          <p:cNvPr id="393" name="CustomShape 3"/>
          <p:cNvSpPr/>
          <p:nvPr/>
        </p:nvSpPr>
        <p:spPr>
          <a:xfrm>
            <a:off x="0" y="0"/>
            <a:ext cx="91436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ZADANIE STEROWANIA OPTYMALNEGO</a:t>
            </a:r>
            <a:endParaRPr b="0" lang="pl-PL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94" name="Formula 4"/>
              <p:cNvSpPr txBox="1"/>
              <p:nvPr/>
            </p:nvSpPr>
            <p:spPr>
              <a:xfrm>
                <a:off x="4419720" y="2350440"/>
                <a:ext cx="914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395" name="CustomShape 5"/>
          <p:cNvSpPr/>
          <p:nvPr/>
        </p:nvSpPr>
        <p:spPr>
          <a:xfrm>
            <a:off x="4419720" y="2350440"/>
            <a:ext cx="914040" cy="4305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wolnym czasie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  szukamy sterowania 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które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minimalizuje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ograniczeniu              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 spełnionym układzie równań (dynamika)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latin typeface="Arial"/>
              </a:rPr>
              <a:t> 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8" name="Picture 4" descr=""/>
          <p:cNvPicPr/>
          <p:nvPr/>
        </p:nvPicPr>
        <p:blipFill>
          <a:blip r:embed="rId2"/>
          <a:stretch/>
        </p:blipFill>
        <p:spPr>
          <a:xfrm>
            <a:off x="3486240" y="1617840"/>
            <a:ext cx="304560" cy="269640"/>
          </a:xfrm>
          <a:prstGeom prst="rect">
            <a:avLst/>
          </a:prstGeom>
          <a:ln>
            <a:noFill/>
          </a:ln>
        </p:spPr>
      </p:pic>
      <p:pic>
        <p:nvPicPr>
          <p:cNvPr id="399" name="Picture 6" descr=""/>
          <p:cNvPicPr/>
          <p:nvPr/>
        </p:nvPicPr>
        <p:blipFill>
          <a:blip r:embed="rId3"/>
          <a:stretch/>
        </p:blipFill>
        <p:spPr>
          <a:xfrm>
            <a:off x="3124080" y="3076560"/>
            <a:ext cx="2057040" cy="818640"/>
          </a:xfrm>
          <a:prstGeom prst="rect">
            <a:avLst/>
          </a:prstGeom>
          <a:ln>
            <a:noFill/>
          </a:ln>
        </p:spPr>
      </p:pic>
      <p:sp>
        <p:nvSpPr>
          <p:cNvPr id="400" name="CustomShape 3"/>
          <p:cNvSpPr/>
          <p:nvPr/>
        </p:nvSpPr>
        <p:spPr>
          <a:xfrm>
            <a:off x="0" y="0"/>
            <a:ext cx="91436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ZADANIE STEROWANIA OPTYMALNEGO</a:t>
            </a:r>
            <a:endParaRPr b="0" lang="pl-PL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01" name="Formula 4"/>
              <p:cNvSpPr txBox="1"/>
              <p:nvPr/>
            </p:nvSpPr>
            <p:spPr>
              <a:xfrm>
                <a:off x="981360" y="4764240"/>
                <a:ext cx="7095600" cy="110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´"/>
                      </m:accPr>
                      <m:e>
                        <m:r>
                          <m:t xml:space="preserve">𝑝</m:t>
                        </m:r>
                      </m:e>
                    </m:acc>
                    <m:r>
                      <m:t xml:space="preserve">=</m:t>
                    </m:r>
                    <m:r>
                      <m:t xml:space="preserve">−</m:t>
                    </m:r>
                    <m:r>
                      <m:t xml:space="preserve">𝜉</m:t>
                    </m:r>
                    <m:r>
                      <m:t xml:space="preserve">𝑝</m:t>
                    </m:r>
                    <m:r>
                      <m:t xml:space="preserve">ln</m:t>
                    </m:r>
                    <m:d>
                      <m:dPr>
                        <m:begChr m:val="("/>
                        <m:endChr m:val=")"/>
                      </m:dPr>
                      <m:e>
                        <m:f>
                          <m:num>
                            <m:r>
                              <m:t xml:space="preserve">𝑝</m:t>
                            </m:r>
                          </m:num>
                          <m:den>
                            <m:r>
                              <m:t xml:space="preserve">𝑞</m:t>
                            </m:r>
                          </m:den>
                        </m:f>
                      </m:e>
                    </m:d>
                    <m:r>
                      <m:t xml:space="preserve">,</m:t>
                    </m:r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0</m:t>
                        </m:r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0</m:t>
                        </m:r>
                      </m:sub>
                    </m:sSub>
                    <m:r>
                      <m:t xml:space="preserve">,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02" name="CustomShape 5"/>
          <p:cNvSpPr/>
          <p:nvPr/>
        </p:nvSpPr>
        <p:spPr>
          <a:xfrm>
            <a:off x="981360" y="4764240"/>
            <a:ext cx="7095600" cy="11062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03" name="CustomShape 6"/>
          <p:cNvSpPr/>
          <p:nvPr/>
        </p:nvSpPr>
        <p:spPr>
          <a:xfrm>
            <a:off x="3933720" y="5986440"/>
            <a:ext cx="1692720" cy="48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0" lang="pl-PL" sz="3200" spc="-1" strike="noStrike">
                <a:solidFill>
                  <a:srgbClr val="0000ff"/>
                </a:solidFill>
                <a:latin typeface="Arial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404" name="CustomShape 7"/>
          <p:cNvSpPr/>
          <p:nvPr/>
        </p:nvSpPr>
        <p:spPr>
          <a:xfrm>
            <a:off x="1066680" y="5986440"/>
            <a:ext cx="7427160" cy="6760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05" name="Formula 8"/>
              <p:cNvSpPr txBox="1"/>
              <p:nvPr/>
            </p:nvSpPr>
            <p:spPr>
              <a:xfrm>
                <a:off x="4419720" y="2350440"/>
                <a:ext cx="914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406" name="CustomShape 9"/>
          <p:cNvSpPr/>
          <p:nvPr/>
        </p:nvSpPr>
        <p:spPr>
          <a:xfrm>
            <a:off x="4419720" y="2350440"/>
            <a:ext cx="914040" cy="4305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685800" y="0"/>
            <a:ext cx="8457840" cy="99036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MOŻLIWE ROZWIĄZANIA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457200" y="1371600"/>
            <a:ext cx="4171680" cy="716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cc33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cc3300"/>
                </a:solidFill>
                <a:latin typeface="Arial"/>
              </a:rPr>
              <a:t>sterowania bang-bang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9" name="Group 3"/>
          <p:cNvGrpSpPr/>
          <p:nvPr/>
        </p:nvGrpSpPr>
        <p:grpSpPr>
          <a:xfrm>
            <a:off x="1390320" y="2124000"/>
            <a:ext cx="3048120" cy="2514960"/>
            <a:chOff x="1390320" y="2124000"/>
            <a:chExt cx="3048120" cy="2514960"/>
          </a:xfrm>
        </p:grpSpPr>
        <p:sp>
          <p:nvSpPr>
            <p:cNvPr id="410" name="Line 4"/>
            <p:cNvSpPr/>
            <p:nvPr/>
          </p:nvSpPr>
          <p:spPr>
            <a:xfrm flipV="1">
              <a:off x="1390320" y="2124000"/>
              <a:ext cx="360" cy="2514600"/>
            </a:xfrm>
            <a:prstGeom prst="line">
              <a:avLst/>
            </a:prstGeom>
            <a:ln w="9360">
              <a:solidFill>
                <a:schemeClr val="accent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Line 5"/>
            <p:cNvSpPr/>
            <p:nvPr/>
          </p:nvSpPr>
          <p:spPr>
            <a:xfrm>
              <a:off x="1390320" y="4638600"/>
              <a:ext cx="3048120" cy="360"/>
            </a:xfrm>
            <a:prstGeom prst="line">
              <a:avLst/>
            </a:prstGeom>
            <a:ln w="9360">
              <a:solidFill>
                <a:schemeClr val="accent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Line 6"/>
            <p:cNvSpPr/>
            <p:nvPr/>
          </p:nvSpPr>
          <p:spPr>
            <a:xfrm>
              <a:off x="1390320" y="2885760"/>
              <a:ext cx="762120" cy="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Line 7"/>
            <p:cNvSpPr/>
            <p:nvPr/>
          </p:nvSpPr>
          <p:spPr>
            <a:xfrm>
              <a:off x="2152440" y="288576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Line 8"/>
            <p:cNvSpPr/>
            <p:nvPr/>
          </p:nvSpPr>
          <p:spPr>
            <a:xfrm>
              <a:off x="2152440" y="4638600"/>
              <a:ext cx="914400" cy="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Line 9"/>
            <p:cNvSpPr/>
            <p:nvPr/>
          </p:nvSpPr>
          <p:spPr>
            <a:xfrm flipV="1">
              <a:off x="3066840" y="288576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Line 10"/>
            <p:cNvSpPr/>
            <p:nvPr/>
          </p:nvSpPr>
          <p:spPr>
            <a:xfrm>
              <a:off x="3066840" y="2885760"/>
              <a:ext cx="838080" cy="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Line 11"/>
            <p:cNvSpPr/>
            <p:nvPr/>
          </p:nvSpPr>
          <p:spPr>
            <a:xfrm>
              <a:off x="3904920" y="288576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18" name="CustomShape 12"/>
          <p:cNvSpPr/>
          <p:nvPr/>
        </p:nvSpPr>
        <p:spPr>
          <a:xfrm>
            <a:off x="1390680" y="5291280"/>
            <a:ext cx="293328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Terapia pełnej dawki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z przerwami</a:t>
            </a:r>
            <a:endParaRPr b="0" lang="pl-PL" sz="2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19" name="Formula 13"/>
              <p:cNvSpPr txBox="1"/>
              <p:nvPr/>
            </p:nvSpPr>
            <p:spPr>
              <a:xfrm>
                <a:off x="3421080" y="4661280"/>
                <a:ext cx="320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𝑇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20" name="CustomShape 14"/>
          <p:cNvSpPr/>
          <p:nvPr/>
        </p:nvSpPr>
        <p:spPr>
          <a:xfrm>
            <a:off x="3421080" y="4661280"/>
            <a:ext cx="320040" cy="430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21" name="Formula 15"/>
              <p:cNvSpPr txBox="1"/>
              <p:nvPr/>
            </p:nvSpPr>
            <p:spPr>
              <a:xfrm>
                <a:off x="397800" y="2590920"/>
                <a:ext cx="76392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𝑢</m:t>
                        </m:r>
                      </m:e>
                      <m:sub>
                        <m:r>
                          <m:t xml:space="preserve">𝑚𝑎𝑥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422" name="CustomShape 16"/>
          <p:cNvSpPr/>
          <p:nvPr/>
        </p:nvSpPr>
        <p:spPr>
          <a:xfrm>
            <a:off x="397800" y="2590920"/>
            <a:ext cx="763920" cy="369000"/>
          </a:xfrm>
          <a:prstGeom prst="rect">
            <a:avLst/>
          </a:prstGeom>
          <a:blipFill rotWithShape="0">
            <a:blip r:embed="rId2"/>
            <a:stretch>
              <a:fillRect l="-3967" t="0" r="0" b="-11468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6400800" y="1676520"/>
            <a:ext cx="22856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LATA 50-TE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20" name="Picture 7" descr=""/>
          <p:cNvPicPr/>
          <p:nvPr/>
        </p:nvPicPr>
        <p:blipFill>
          <a:blip r:embed="rId1"/>
          <a:stretch/>
        </p:blipFill>
        <p:spPr>
          <a:xfrm>
            <a:off x="5257800" y="3581280"/>
            <a:ext cx="3677760" cy="28191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609480" y="5257800"/>
            <a:ext cx="3962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ff"/>
                </a:solidFill>
                <a:latin typeface="Arial"/>
              </a:rPr>
              <a:t>PROGRAMY LOTOW KOSMICZNYCH W ZSRR I USA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22" name="TextShape 3"/>
          <p:cNvSpPr txBox="1"/>
          <p:nvPr/>
        </p:nvSpPr>
        <p:spPr>
          <a:xfrm>
            <a:off x="380880" y="0"/>
            <a:ext cx="876276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bbe0e3"/>
                </a:solidFill>
                <a:latin typeface="Arial"/>
              </a:rPr>
              <a:t>STEROWANIE  OPTYMALNE JAKO DYSCYPLINA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Picture 4" descr=""/>
          <p:cNvPicPr/>
          <p:nvPr/>
        </p:nvPicPr>
        <p:blipFill>
          <a:blip r:embed="rId2"/>
          <a:stretch/>
        </p:blipFill>
        <p:spPr>
          <a:xfrm>
            <a:off x="152280" y="1600200"/>
            <a:ext cx="4701960" cy="3114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685800" y="0"/>
            <a:ext cx="8457840" cy="99036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MOŻLIWE ROZWIĄZANIA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TextShape 2"/>
          <p:cNvSpPr txBox="1"/>
          <p:nvPr/>
        </p:nvSpPr>
        <p:spPr>
          <a:xfrm>
            <a:off x="457200" y="1371600"/>
            <a:ext cx="4171680" cy="716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cc33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cc3300"/>
                </a:solidFill>
                <a:latin typeface="Arial"/>
              </a:rPr>
              <a:t>sterowania bang-bang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4876920" y="1390680"/>
            <a:ext cx="4038120" cy="716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66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6600"/>
                </a:solidFill>
                <a:latin typeface="Arial"/>
              </a:rPr>
              <a:t>sterowania osobliwe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6" name="Group 4"/>
          <p:cNvGrpSpPr/>
          <p:nvPr/>
        </p:nvGrpSpPr>
        <p:grpSpPr>
          <a:xfrm>
            <a:off x="1390320" y="2124000"/>
            <a:ext cx="3048120" cy="2514960"/>
            <a:chOff x="1390320" y="2124000"/>
            <a:chExt cx="3048120" cy="2514960"/>
          </a:xfrm>
        </p:grpSpPr>
        <p:sp>
          <p:nvSpPr>
            <p:cNvPr id="427" name="Line 5"/>
            <p:cNvSpPr/>
            <p:nvPr/>
          </p:nvSpPr>
          <p:spPr>
            <a:xfrm flipV="1">
              <a:off x="1390320" y="2124000"/>
              <a:ext cx="360" cy="2514600"/>
            </a:xfrm>
            <a:prstGeom prst="line">
              <a:avLst/>
            </a:prstGeom>
            <a:ln w="9360">
              <a:solidFill>
                <a:schemeClr val="accent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Line 6"/>
            <p:cNvSpPr/>
            <p:nvPr/>
          </p:nvSpPr>
          <p:spPr>
            <a:xfrm>
              <a:off x="1390320" y="4638600"/>
              <a:ext cx="3048120" cy="360"/>
            </a:xfrm>
            <a:prstGeom prst="line">
              <a:avLst/>
            </a:prstGeom>
            <a:ln w="9360">
              <a:solidFill>
                <a:schemeClr val="accent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Line 7"/>
            <p:cNvSpPr/>
            <p:nvPr/>
          </p:nvSpPr>
          <p:spPr>
            <a:xfrm>
              <a:off x="1390320" y="2885760"/>
              <a:ext cx="762120" cy="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0" name="Line 8"/>
            <p:cNvSpPr/>
            <p:nvPr/>
          </p:nvSpPr>
          <p:spPr>
            <a:xfrm>
              <a:off x="2152440" y="288576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Line 9"/>
            <p:cNvSpPr/>
            <p:nvPr/>
          </p:nvSpPr>
          <p:spPr>
            <a:xfrm>
              <a:off x="2152440" y="4638600"/>
              <a:ext cx="914400" cy="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2" name="Line 10"/>
            <p:cNvSpPr/>
            <p:nvPr/>
          </p:nvSpPr>
          <p:spPr>
            <a:xfrm flipV="1">
              <a:off x="3066840" y="288576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3" name="Line 11"/>
            <p:cNvSpPr/>
            <p:nvPr/>
          </p:nvSpPr>
          <p:spPr>
            <a:xfrm>
              <a:off x="3066840" y="2885760"/>
              <a:ext cx="838080" cy="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4" name="Line 12"/>
            <p:cNvSpPr/>
            <p:nvPr/>
          </p:nvSpPr>
          <p:spPr>
            <a:xfrm>
              <a:off x="3904920" y="288576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35" name="CustomShape 13"/>
          <p:cNvSpPr/>
          <p:nvPr/>
        </p:nvSpPr>
        <p:spPr>
          <a:xfrm>
            <a:off x="1390680" y="5291280"/>
            <a:ext cx="293328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Terapia pełnej dawki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z przerwami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436" name="CustomShape 14"/>
          <p:cNvSpPr/>
          <p:nvPr/>
        </p:nvSpPr>
        <p:spPr>
          <a:xfrm>
            <a:off x="5334120" y="5285520"/>
            <a:ext cx="3352320" cy="11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Terapia ciągłej infuzji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zmiennych dawek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b="0" lang="pl-PL" sz="2000" spc="-1" strike="noStrike">
              <a:latin typeface="Arial"/>
            </a:endParaRPr>
          </a:p>
        </p:txBody>
      </p:sp>
      <p:grpSp>
        <p:nvGrpSpPr>
          <p:cNvPr id="437" name="Group 15"/>
          <p:cNvGrpSpPr/>
          <p:nvPr/>
        </p:nvGrpSpPr>
        <p:grpSpPr>
          <a:xfrm>
            <a:off x="5467320" y="2222640"/>
            <a:ext cx="2743200" cy="2439000"/>
            <a:chOff x="5467320" y="2222640"/>
            <a:chExt cx="2743200" cy="2439000"/>
          </a:xfrm>
        </p:grpSpPr>
        <p:sp>
          <p:nvSpPr>
            <p:cNvPr id="438" name="Line 16"/>
            <p:cNvSpPr/>
            <p:nvPr/>
          </p:nvSpPr>
          <p:spPr>
            <a:xfrm flipV="1">
              <a:off x="5467320" y="2222640"/>
              <a:ext cx="360" cy="2438640"/>
            </a:xfrm>
            <a:prstGeom prst="line">
              <a:avLst/>
            </a:prstGeom>
            <a:ln w="9360">
              <a:solidFill>
                <a:schemeClr val="accent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Line 17"/>
            <p:cNvSpPr/>
            <p:nvPr/>
          </p:nvSpPr>
          <p:spPr>
            <a:xfrm>
              <a:off x="5467320" y="4661280"/>
              <a:ext cx="2743200" cy="360"/>
            </a:xfrm>
            <a:prstGeom prst="line">
              <a:avLst/>
            </a:prstGeom>
            <a:ln w="9360">
              <a:solidFill>
                <a:schemeClr val="accent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Line 18"/>
            <p:cNvSpPr/>
            <p:nvPr/>
          </p:nvSpPr>
          <p:spPr>
            <a:xfrm>
              <a:off x="5467320" y="2908440"/>
              <a:ext cx="2514600" cy="36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Line 19"/>
            <p:cNvSpPr/>
            <p:nvPr/>
          </p:nvSpPr>
          <p:spPr>
            <a:xfrm>
              <a:off x="8057880" y="2908440"/>
              <a:ext cx="360" cy="1752840"/>
            </a:xfrm>
            <a:prstGeom prst="line">
              <a:avLst/>
            </a:prstGeom>
            <a:ln cap="rnd" w="9360">
              <a:solidFill>
                <a:schemeClr val="tx1"/>
              </a:solidFill>
              <a:custDash>
                <a:ds d="100000" sp="1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2" name="CustomShape 20"/>
            <p:cNvSpPr/>
            <p:nvPr/>
          </p:nvSpPr>
          <p:spPr>
            <a:xfrm>
              <a:off x="5486400" y="3689640"/>
              <a:ext cx="2571480" cy="418680"/>
            </a:xfrm>
            <a:custGeom>
              <a:avLst/>
              <a:gdLst/>
              <a:ahLst/>
              <a:rect l="l" t="t" r="r" b="b"/>
              <a:pathLst>
                <a:path w="1620" h="264">
                  <a:moveTo>
                    <a:pt x="0" y="204"/>
                  </a:moveTo>
                  <a:cubicBezTo>
                    <a:pt x="22" y="182"/>
                    <a:pt x="52" y="168"/>
                    <a:pt x="72" y="144"/>
                  </a:cubicBezTo>
                  <a:cubicBezTo>
                    <a:pt x="80" y="134"/>
                    <a:pt x="76" y="118"/>
                    <a:pt x="84" y="108"/>
                  </a:cubicBezTo>
                  <a:cubicBezTo>
                    <a:pt x="126" y="55"/>
                    <a:pt x="166" y="21"/>
                    <a:pt x="228" y="0"/>
                  </a:cubicBezTo>
                  <a:cubicBezTo>
                    <a:pt x="314" y="29"/>
                    <a:pt x="279" y="10"/>
                    <a:pt x="336" y="48"/>
                  </a:cubicBezTo>
                  <a:cubicBezTo>
                    <a:pt x="344" y="73"/>
                    <a:pt x="369" y="182"/>
                    <a:pt x="384" y="204"/>
                  </a:cubicBezTo>
                  <a:cubicBezTo>
                    <a:pt x="393" y="218"/>
                    <a:pt x="405" y="232"/>
                    <a:pt x="420" y="240"/>
                  </a:cubicBezTo>
                  <a:cubicBezTo>
                    <a:pt x="442" y="252"/>
                    <a:pt x="492" y="264"/>
                    <a:pt x="492" y="264"/>
                  </a:cubicBezTo>
                  <a:cubicBezTo>
                    <a:pt x="544" y="260"/>
                    <a:pt x="596" y="260"/>
                    <a:pt x="648" y="252"/>
                  </a:cubicBezTo>
                  <a:cubicBezTo>
                    <a:pt x="718" y="241"/>
                    <a:pt x="765" y="201"/>
                    <a:pt x="828" y="180"/>
                  </a:cubicBezTo>
                  <a:cubicBezTo>
                    <a:pt x="908" y="100"/>
                    <a:pt x="822" y="175"/>
                    <a:pt x="900" y="132"/>
                  </a:cubicBezTo>
                  <a:cubicBezTo>
                    <a:pt x="943" y="108"/>
                    <a:pt x="976" y="70"/>
                    <a:pt x="1020" y="48"/>
                  </a:cubicBezTo>
                  <a:cubicBezTo>
                    <a:pt x="1043" y="37"/>
                    <a:pt x="1092" y="24"/>
                    <a:pt x="1092" y="24"/>
                  </a:cubicBezTo>
                  <a:cubicBezTo>
                    <a:pt x="1150" y="31"/>
                    <a:pt x="1255" y="37"/>
                    <a:pt x="1308" y="72"/>
                  </a:cubicBezTo>
                  <a:cubicBezTo>
                    <a:pt x="1355" y="103"/>
                    <a:pt x="1330" y="91"/>
                    <a:pt x="1380" y="108"/>
                  </a:cubicBezTo>
                  <a:cubicBezTo>
                    <a:pt x="1388" y="120"/>
                    <a:pt x="1392" y="136"/>
                    <a:pt x="1404" y="144"/>
                  </a:cubicBezTo>
                  <a:cubicBezTo>
                    <a:pt x="1425" y="157"/>
                    <a:pt x="1455" y="154"/>
                    <a:pt x="1476" y="168"/>
                  </a:cubicBezTo>
                  <a:cubicBezTo>
                    <a:pt x="1522" y="199"/>
                    <a:pt x="1565" y="216"/>
                    <a:pt x="1620" y="216"/>
                  </a:cubicBezTo>
                </a:path>
              </a:pathLst>
            </a:custGeom>
            <a:noFill/>
            <a:ln w="38160">
              <a:solidFill>
                <a:srgbClr val="00cc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mc:AlternateContent>
        <mc:Choice xmlns:a14="http://schemas.microsoft.com/office/drawing/2010/main" Requires="a14">
          <p:sp>
            <p:nvSpPr>
              <p:cNvPr id="443" name="Formula 21"/>
              <p:cNvSpPr txBox="1"/>
              <p:nvPr/>
            </p:nvSpPr>
            <p:spPr>
              <a:xfrm>
                <a:off x="3421080" y="4661280"/>
                <a:ext cx="320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𝑇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44" name="CustomShape 22"/>
          <p:cNvSpPr/>
          <p:nvPr/>
        </p:nvSpPr>
        <p:spPr>
          <a:xfrm>
            <a:off x="3421080" y="4661280"/>
            <a:ext cx="320040" cy="430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45" name="Formula 23"/>
              <p:cNvSpPr txBox="1"/>
              <p:nvPr/>
            </p:nvSpPr>
            <p:spPr>
              <a:xfrm>
                <a:off x="7972560" y="4777200"/>
                <a:ext cx="320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𝑇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46" name="CustomShape 24"/>
          <p:cNvSpPr/>
          <p:nvPr/>
        </p:nvSpPr>
        <p:spPr>
          <a:xfrm>
            <a:off x="7972560" y="4777200"/>
            <a:ext cx="320040" cy="430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47" name="Formula 25"/>
              <p:cNvSpPr txBox="1"/>
              <p:nvPr/>
            </p:nvSpPr>
            <p:spPr>
              <a:xfrm>
                <a:off x="397800" y="2590920"/>
                <a:ext cx="76392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𝑢</m:t>
                        </m:r>
                      </m:e>
                      <m:sub>
                        <m:r>
                          <m:t xml:space="preserve">𝑚𝑎𝑥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448" name="CustomShape 26"/>
          <p:cNvSpPr/>
          <p:nvPr/>
        </p:nvSpPr>
        <p:spPr>
          <a:xfrm>
            <a:off x="397800" y="2590920"/>
            <a:ext cx="763920" cy="369000"/>
          </a:xfrm>
          <a:prstGeom prst="rect">
            <a:avLst/>
          </a:prstGeom>
          <a:blipFill rotWithShape="0">
            <a:blip r:embed="rId3"/>
            <a:stretch>
              <a:fillRect l="-3967" t="0" r="0" b="-11468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Shape 1"/>
          <p:cNvSpPr txBox="1"/>
          <p:nvPr/>
        </p:nvSpPr>
        <p:spPr>
          <a:xfrm>
            <a:off x="1066680" y="0"/>
            <a:ext cx="8076960" cy="121896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be0e3"/>
                </a:solidFill>
                <a:latin typeface="Arial"/>
              </a:rPr>
              <a:t>MAPA ROZWIĄZAŃ OPTYMALNYCH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50" name="Group 2"/>
          <p:cNvGrpSpPr/>
          <p:nvPr/>
        </p:nvGrpSpPr>
        <p:grpSpPr>
          <a:xfrm>
            <a:off x="609480" y="1447920"/>
            <a:ext cx="8152920" cy="5181120"/>
            <a:chOff x="609480" y="1447920"/>
            <a:chExt cx="8152920" cy="5181120"/>
          </a:xfrm>
        </p:grpSpPr>
        <p:pic>
          <p:nvPicPr>
            <p:cNvPr id="451" name="Picture 5" descr=""/>
            <p:cNvPicPr/>
            <p:nvPr/>
          </p:nvPicPr>
          <p:blipFill>
            <a:blip r:embed="rId1"/>
            <a:stretch/>
          </p:blipFill>
          <p:spPr>
            <a:xfrm>
              <a:off x="609480" y="1447920"/>
              <a:ext cx="8152920" cy="5181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2" name="CustomShape 3"/>
            <p:cNvSpPr/>
            <p:nvPr/>
          </p:nvSpPr>
          <p:spPr>
            <a:xfrm>
              <a:off x="3751200" y="4156200"/>
              <a:ext cx="29505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b="0" lang="pl-PL" sz="1800" spc="-1" strike="noStrike">
                  <a:solidFill>
                    <a:srgbClr val="009999"/>
                  </a:solidFill>
                  <a:latin typeface="Arial"/>
                </a:rPr>
                <a:t>optymalne rozwiązanie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53" name="CustomShape 4"/>
            <p:cNvSpPr/>
            <p:nvPr/>
          </p:nvSpPr>
          <p:spPr>
            <a:xfrm>
              <a:off x="6588720" y="3870360"/>
              <a:ext cx="1474920" cy="639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b="0" lang="pl-PL" sz="1800" spc="-1" strike="noStrike">
                  <a:solidFill>
                    <a:srgbClr val="009999"/>
                  </a:solidFill>
                  <a:latin typeface="Arial"/>
                </a:rPr>
                <a:t>początek terapii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54" name="CustomShape 5"/>
            <p:cNvSpPr/>
            <p:nvPr/>
          </p:nvSpPr>
          <p:spPr>
            <a:xfrm>
              <a:off x="4259160" y="5395680"/>
              <a:ext cx="31834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b="0" lang="pl-PL" sz="1800" spc="-1" strike="noStrike">
                  <a:solidFill>
                    <a:srgbClr val="009999"/>
                  </a:solidFill>
                  <a:latin typeface="Arial"/>
                </a:rPr>
                <a:t>punkt końcowy:minimum 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55" name="Line 6"/>
            <p:cNvSpPr/>
            <p:nvPr/>
          </p:nvSpPr>
          <p:spPr>
            <a:xfrm flipH="1" flipV="1">
              <a:off x="6821640" y="3511440"/>
              <a:ext cx="232920" cy="268920"/>
            </a:xfrm>
            <a:prstGeom prst="line">
              <a:avLst/>
            </a:prstGeom>
            <a:ln w="9360">
              <a:solidFill>
                <a:schemeClr val="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Line 7"/>
            <p:cNvSpPr/>
            <p:nvPr/>
          </p:nvSpPr>
          <p:spPr>
            <a:xfrm flipV="1">
              <a:off x="4336560" y="3601080"/>
              <a:ext cx="77760" cy="448560"/>
            </a:xfrm>
            <a:prstGeom prst="line">
              <a:avLst/>
            </a:prstGeom>
            <a:ln w="9360">
              <a:solidFill>
                <a:schemeClr val="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Line 8"/>
            <p:cNvSpPr/>
            <p:nvPr/>
          </p:nvSpPr>
          <p:spPr>
            <a:xfrm flipH="1">
              <a:off x="3327120" y="4408560"/>
              <a:ext cx="388440" cy="179280"/>
            </a:xfrm>
            <a:prstGeom prst="line">
              <a:avLst/>
            </a:prstGeom>
            <a:ln w="9360">
              <a:solidFill>
                <a:schemeClr val="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Line 9"/>
            <p:cNvSpPr/>
            <p:nvPr/>
          </p:nvSpPr>
          <p:spPr>
            <a:xfrm flipH="1" flipV="1">
              <a:off x="3637800" y="3960000"/>
              <a:ext cx="232920" cy="179280"/>
            </a:xfrm>
            <a:prstGeom prst="line">
              <a:avLst/>
            </a:prstGeom>
            <a:ln w="9360">
              <a:solidFill>
                <a:schemeClr val="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Line 10"/>
            <p:cNvSpPr/>
            <p:nvPr/>
          </p:nvSpPr>
          <p:spPr>
            <a:xfrm flipH="1" flipV="1">
              <a:off x="3715560" y="5036760"/>
              <a:ext cx="310680" cy="448560"/>
            </a:xfrm>
            <a:prstGeom prst="line">
              <a:avLst/>
            </a:prstGeom>
            <a:ln w="9360">
              <a:solidFill>
                <a:schemeClr val="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CustomShape 11"/>
            <p:cNvSpPr/>
            <p:nvPr/>
          </p:nvSpPr>
          <p:spPr>
            <a:xfrm>
              <a:off x="979920" y="4206960"/>
              <a:ext cx="22514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b="0" lang="pl-PL" sz="1800" spc="-1" strike="noStrike">
                  <a:solidFill>
                    <a:srgbClr val="009999"/>
                  </a:solidFill>
                  <a:latin typeface="Arial"/>
                </a:rPr>
                <a:t>koniec “terapii”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61" name="Line 12"/>
            <p:cNvSpPr/>
            <p:nvPr/>
          </p:nvSpPr>
          <p:spPr>
            <a:xfrm>
              <a:off x="1929600" y="4587840"/>
              <a:ext cx="465840" cy="90000"/>
            </a:xfrm>
            <a:prstGeom prst="line">
              <a:avLst/>
            </a:prstGeom>
            <a:ln w="9360">
              <a:solidFill>
                <a:schemeClr val="hlink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2" name="CustomShape 13"/>
          <p:cNvSpPr/>
          <p:nvPr/>
        </p:nvSpPr>
        <p:spPr>
          <a:xfrm>
            <a:off x="990720" y="2133720"/>
            <a:ext cx="609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</a:rPr>
              <a:t>p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63" name="CustomShape 14"/>
          <p:cNvSpPr/>
          <p:nvPr/>
        </p:nvSpPr>
        <p:spPr>
          <a:xfrm>
            <a:off x="7543800" y="54864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</a:rPr>
              <a:t>q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64" name="Line 15"/>
          <p:cNvSpPr/>
          <p:nvPr/>
        </p:nvSpPr>
        <p:spPr>
          <a:xfrm flipH="1">
            <a:off x="6858000" y="2500200"/>
            <a:ext cx="990360" cy="166680"/>
          </a:xfrm>
          <a:prstGeom prst="line">
            <a:avLst/>
          </a:prstGeom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465" name="Formula 16"/>
              <p:cNvSpPr txBox="1"/>
              <p:nvPr/>
            </p:nvSpPr>
            <p:spPr>
              <a:xfrm>
                <a:off x="7848720" y="2205360"/>
                <a:ext cx="1066320" cy="461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𝑢</m:t>
                        </m:r>
                      </m:e>
                      <m:sub>
                        <m:r>
                          <m:t xml:space="preserve">𝑚𝑎𝑥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466" name="CustomShape 17"/>
          <p:cNvSpPr/>
          <p:nvPr/>
        </p:nvSpPr>
        <p:spPr>
          <a:xfrm>
            <a:off x="7848720" y="2205360"/>
            <a:ext cx="1066320" cy="4611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67" name="Line 18"/>
          <p:cNvSpPr/>
          <p:nvPr/>
        </p:nvSpPr>
        <p:spPr>
          <a:xfrm>
            <a:off x="2666880" y="2500200"/>
            <a:ext cx="609480" cy="318960"/>
          </a:xfrm>
          <a:prstGeom prst="line">
            <a:avLst/>
          </a:prstGeom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19"/>
          <p:cNvSpPr/>
          <p:nvPr/>
        </p:nvSpPr>
        <p:spPr>
          <a:xfrm>
            <a:off x="1905120" y="2161800"/>
            <a:ext cx="837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i="1" lang="pl-PL" sz="2400" spc="-1" strike="noStrike">
                <a:solidFill>
                  <a:srgbClr val="c709be"/>
                </a:solidFill>
                <a:latin typeface="Arial"/>
              </a:rPr>
              <a:t>u=0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469" name="CustomShape 20"/>
          <p:cNvSpPr/>
          <p:nvPr/>
        </p:nvSpPr>
        <p:spPr>
          <a:xfrm>
            <a:off x="9051840" y="3770280"/>
            <a:ext cx="1839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2683800" y="0"/>
            <a:ext cx="6459840" cy="99036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be0e3"/>
                </a:solidFill>
                <a:latin typeface="Arial"/>
              </a:rPr>
              <a:t>STEROWANIE OPTYMALNE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1752480" y="6019920"/>
            <a:ext cx="548604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warunek początkowy: </a:t>
            </a:r>
            <a:r>
              <a:rPr b="0" lang="pl-PL" sz="18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0" lang="pl-PL" sz="1800" spc="-1" strike="noStrike" baseline="-25000">
                <a:solidFill>
                  <a:srgbClr val="ff0000"/>
                </a:solidFill>
                <a:latin typeface="Arial"/>
              </a:rPr>
              <a:t>0</a:t>
            </a:r>
            <a:r>
              <a:rPr b="0" lang="pl-PL" sz="1800" spc="-1" strike="noStrike">
                <a:solidFill>
                  <a:srgbClr val="ff0000"/>
                </a:solidFill>
                <a:latin typeface="Arial"/>
              </a:rPr>
              <a:t> = 12,000   q</a:t>
            </a:r>
            <a:r>
              <a:rPr b="0" lang="pl-PL" sz="1800" spc="-1" strike="noStrike" baseline="-25000">
                <a:solidFill>
                  <a:srgbClr val="ff0000"/>
                </a:solidFill>
                <a:latin typeface="Arial"/>
              </a:rPr>
              <a:t>0</a:t>
            </a:r>
            <a:r>
              <a:rPr b="0" lang="pl-PL" sz="1800" spc="-1" strike="noStrike">
                <a:solidFill>
                  <a:srgbClr val="ff0000"/>
                </a:solidFill>
                <a:latin typeface="Arial"/>
              </a:rPr>
              <a:t> = 15,000</a:t>
            </a:r>
            <a:endParaRPr b="0" lang="pl-PL" sz="1800" spc="-1" strike="noStrike">
              <a:latin typeface="Arial"/>
            </a:endParaRPr>
          </a:p>
        </p:txBody>
      </p:sp>
      <p:grpSp>
        <p:nvGrpSpPr>
          <p:cNvPr id="472" name="Group 3"/>
          <p:cNvGrpSpPr/>
          <p:nvPr/>
        </p:nvGrpSpPr>
        <p:grpSpPr>
          <a:xfrm>
            <a:off x="990720" y="1447920"/>
            <a:ext cx="7162560" cy="4114440"/>
            <a:chOff x="990720" y="1447920"/>
            <a:chExt cx="7162560" cy="4114440"/>
          </a:xfrm>
        </p:grpSpPr>
        <p:pic>
          <p:nvPicPr>
            <p:cNvPr id="473" name="Picture 7" descr=""/>
            <p:cNvPicPr/>
            <p:nvPr/>
          </p:nvPicPr>
          <p:blipFill>
            <a:blip r:embed="rId1"/>
            <a:stretch/>
          </p:blipFill>
          <p:spPr>
            <a:xfrm>
              <a:off x="990720" y="1447920"/>
              <a:ext cx="7162560" cy="4114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4" name="CustomShape 4"/>
            <p:cNvSpPr/>
            <p:nvPr/>
          </p:nvSpPr>
          <p:spPr>
            <a:xfrm>
              <a:off x="2811960" y="2031120"/>
              <a:ext cx="1459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pl-PL" sz="1800" spc="-1" strike="noStrike">
                  <a:solidFill>
                    <a:srgbClr val="000000"/>
                  </a:solidFill>
                  <a:latin typeface="Arial"/>
                </a:rPr>
                <a:t>pełna dawka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75" name="Line 5"/>
            <p:cNvSpPr/>
            <p:nvPr/>
          </p:nvSpPr>
          <p:spPr>
            <a:xfrm flipH="1" flipV="1">
              <a:off x="4115880" y="3354480"/>
              <a:ext cx="390960" cy="20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CustomShape 6"/>
            <p:cNvSpPr/>
            <p:nvPr/>
          </p:nvSpPr>
          <p:spPr>
            <a:xfrm>
              <a:off x="4820760" y="4377240"/>
              <a:ext cx="1270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pl-PL" sz="1800" spc="-1" strike="noStrike">
                  <a:solidFill>
                    <a:srgbClr val="000000"/>
                  </a:solidFill>
                  <a:latin typeface="Arial"/>
                </a:rPr>
                <a:t>zero dawki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77" name="Line 7"/>
            <p:cNvSpPr/>
            <p:nvPr/>
          </p:nvSpPr>
          <p:spPr>
            <a:xfrm>
              <a:off x="6590520" y="4759560"/>
              <a:ext cx="390600" cy="20052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CustomShape 8"/>
            <p:cNvSpPr/>
            <p:nvPr/>
          </p:nvSpPr>
          <p:spPr>
            <a:xfrm>
              <a:off x="2720880" y="3555360"/>
              <a:ext cx="18788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pl-PL" sz="1800" spc="-1" strike="noStrike">
                  <a:solidFill>
                    <a:srgbClr val="000000"/>
                  </a:solidFill>
                  <a:latin typeface="Arial"/>
                </a:rPr>
                <a:t>częściowe dawki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79" name="Line 9"/>
            <p:cNvSpPr/>
            <p:nvPr/>
          </p:nvSpPr>
          <p:spPr>
            <a:xfrm flipH="1" flipV="1">
              <a:off x="2292840" y="1949400"/>
              <a:ext cx="390600" cy="20088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380880" y="0"/>
            <a:ext cx="8762760" cy="83772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bbe0e3"/>
                </a:solidFill>
                <a:latin typeface="Arial"/>
              </a:rPr>
              <a:t>OPTIMALNE DZIENNE DAWKI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" name="Picture 3" descr=""/>
          <p:cNvPicPr/>
          <p:nvPr/>
        </p:nvPicPr>
        <p:blipFill>
          <a:blip r:embed="rId1"/>
          <a:stretch/>
        </p:blipFill>
        <p:spPr>
          <a:xfrm>
            <a:off x="498600" y="2641680"/>
            <a:ext cx="7349760" cy="3606480"/>
          </a:xfrm>
          <a:prstGeom prst="rect">
            <a:avLst/>
          </a:prstGeom>
          <a:ln>
            <a:noFill/>
          </a:ln>
        </p:spPr>
      </p:pic>
      <p:pic>
        <p:nvPicPr>
          <p:cNvPr id="482" name="Picture 6" descr=""/>
          <p:cNvPicPr/>
          <p:nvPr/>
        </p:nvPicPr>
        <p:blipFill>
          <a:blip r:embed="rId2"/>
          <a:stretch/>
        </p:blipFill>
        <p:spPr>
          <a:xfrm>
            <a:off x="1981080" y="1384200"/>
            <a:ext cx="4952520" cy="711000"/>
          </a:xfrm>
          <a:prstGeom prst="rect">
            <a:avLst/>
          </a:prstGeom>
          <a:ln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Picture 3" descr=""/>
          <p:cNvPicPr/>
          <p:nvPr/>
        </p:nvPicPr>
        <p:blipFill>
          <a:blip r:embed="rId1"/>
          <a:stretch/>
        </p:blipFill>
        <p:spPr>
          <a:xfrm>
            <a:off x="4038480" y="3157200"/>
            <a:ext cx="4403520" cy="2995560"/>
          </a:xfrm>
          <a:prstGeom prst="rect">
            <a:avLst/>
          </a:prstGeom>
          <a:ln>
            <a:noFill/>
          </a:ln>
        </p:spPr>
      </p:pic>
      <p:sp>
        <p:nvSpPr>
          <p:cNvPr id="484" name="CustomShape 1"/>
          <p:cNvSpPr/>
          <p:nvPr/>
        </p:nvSpPr>
        <p:spPr>
          <a:xfrm>
            <a:off x="3429000" y="609480"/>
            <a:ext cx="5562360" cy="913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2701"/>
              </a:spcBef>
            </a:pPr>
            <a:r>
              <a:rPr b="0" lang="pl-PL" sz="5400" spc="-1" strike="noStrike">
                <a:solidFill>
                  <a:srgbClr val="cc0099"/>
                </a:solidFill>
                <a:latin typeface="Arial"/>
              </a:rPr>
              <a:t>Terapie Łączone</a:t>
            </a:r>
            <a:endParaRPr b="0" lang="pl-PL" sz="5400" spc="-1" strike="noStrike">
              <a:latin typeface="Arial"/>
            </a:endParaRPr>
          </a:p>
        </p:txBody>
      </p:sp>
      <p:pic>
        <p:nvPicPr>
          <p:cNvPr id="485" name="Picture 3" descr=""/>
          <p:cNvPicPr/>
          <p:nvPr/>
        </p:nvPicPr>
        <p:blipFill>
          <a:blip r:embed="rId2"/>
          <a:stretch/>
        </p:blipFill>
        <p:spPr>
          <a:xfrm>
            <a:off x="533520" y="1828800"/>
            <a:ext cx="5072760" cy="2895120"/>
          </a:xfrm>
          <a:prstGeom prst="rect">
            <a:avLst/>
          </a:prstGeom>
          <a:ln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2743200" y="0"/>
            <a:ext cx="6400440" cy="106632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Terapie Łączowe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CustomShape 2"/>
          <p:cNvSpPr/>
          <p:nvPr/>
        </p:nvSpPr>
        <p:spPr>
          <a:xfrm>
            <a:off x="533520" y="1676520"/>
            <a:ext cx="83055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antyangiogeneza guza jest </a:t>
            </a: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terapią pośrednią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, która nie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zabija komórek rakowych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Shape 1"/>
          <p:cNvSpPr txBox="1"/>
          <p:nvPr/>
        </p:nvSpPr>
        <p:spPr>
          <a:xfrm>
            <a:off x="2743200" y="0"/>
            <a:ext cx="6400440" cy="106632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Terapie Łączowe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CustomShape 2"/>
          <p:cNvSpPr/>
          <p:nvPr/>
        </p:nvSpPr>
        <p:spPr>
          <a:xfrm>
            <a:off x="533520" y="1676520"/>
            <a:ext cx="8305560" cy="203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antyangiogeneza guza jest </a:t>
            </a: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terapią pośrednią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, która nie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zabija komórek rakowych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b="0" lang="pl-PL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kiedy terapia się kończy guz odrasta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2743200" y="0"/>
            <a:ext cx="6400440" cy="106632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Terapie Łączowe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533520" y="1676520"/>
            <a:ext cx="8305560" cy="358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antyangiogeneza guza jest </a:t>
            </a: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terapią pośrednią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, która nie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zabija komórek rakowych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b="0" lang="pl-PL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kiedy terapia się kończy guz odrasta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b="0" lang="pl-PL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dlatego łączymy tę terapię z tradycyjną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-  </a:t>
            </a:r>
            <a:r>
              <a:rPr b="0" lang="pl-PL" sz="2400" spc="-1" strike="noStrike">
                <a:solidFill>
                  <a:srgbClr val="990033"/>
                </a:solidFill>
                <a:latin typeface="Arial"/>
              </a:rPr>
              <a:t>chemo-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 lub </a:t>
            </a:r>
            <a:r>
              <a:rPr b="0" lang="pl-PL" sz="2400" spc="-1" strike="noStrike">
                <a:solidFill>
                  <a:srgbClr val="990033"/>
                </a:solidFill>
                <a:latin typeface="Arial"/>
              </a:rPr>
              <a:t>radioterapią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, … 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wolnym czasie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  szukamy sterowania 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które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minimalizuje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ograniczeniu   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 spełnionym układzie równań (dynamika)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TextShape 2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latin typeface="Arial"/>
              </a:rPr>
              <a:t> 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4" name="Picture 4" descr=""/>
          <p:cNvPicPr/>
          <p:nvPr/>
        </p:nvPicPr>
        <p:blipFill>
          <a:blip r:embed="rId2"/>
          <a:stretch/>
        </p:blipFill>
        <p:spPr>
          <a:xfrm>
            <a:off x="3486240" y="1617840"/>
            <a:ext cx="304560" cy="269640"/>
          </a:xfrm>
          <a:prstGeom prst="rect">
            <a:avLst/>
          </a:prstGeom>
          <a:ln>
            <a:noFill/>
          </a:ln>
        </p:spPr>
      </p:pic>
      <p:sp>
        <p:nvSpPr>
          <p:cNvPr id="495" name="CustomShape 3"/>
          <p:cNvSpPr/>
          <p:nvPr/>
        </p:nvSpPr>
        <p:spPr>
          <a:xfrm>
            <a:off x="0" y="0"/>
            <a:ext cx="91436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ZADANIE STEROWANIA OPTYMALNEGO</a:t>
            </a:r>
            <a:endParaRPr b="0" lang="pl-PL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96" name="Formula 4"/>
              <p:cNvSpPr txBox="1"/>
              <p:nvPr/>
            </p:nvSpPr>
            <p:spPr>
              <a:xfrm>
                <a:off x="828000" y="4687200"/>
                <a:ext cx="6468480" cy="110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´"/>
                      </m:accPr>
                      <m:e>
                        <m:r>
                          <m:t xml:space="preserve">𝑝</m:t>
                        </m:r>
                      </m:e>
                    </m:acc>
                    <m:r>
                      <m:t xml:space="preserve">=</m:t>
                    </m:r>
                    <m:r>
                      <m:t xml:space="preserve">−</m:t>
                    </m:r>
                    <m:r>
                      <m:t xml:space="preserve">𝜉</m:t>
                    </m:r>
                    <m:r>
                      <m:t xml:space="preserve">𝑝</m:t>
                    </m:r>
                    <m:r>
                      <m:t xml:space="preserve">ln</m:t>
                    </m:r>
                    <m:d>
                      <m:dPr>
                        <m:begChr m:val="("/>
                        <m:endChr m:val=")"/>
                      </m:dPr>
                      <m:e>
                        <m:f>
                          <m:num>
                            <m:r>
                              <m:t xml:space="preserve">𝑝</m:t>
                            </m:r>
                          </m:num>
                          <m:den>
                            <m:r>
                              <m:t xml:space="preserve">𝑞</m:t>
                            </m:r>
                          </m:den>
                        </m:f>
                      </m:e>
                    </m:d>
                    <m:r>
                      <m:t xml:space="preserve">,</m:t>
                    </m:r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0</m:t>
                        </m:r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0</m:t>
                        </m:r>
                      </m:sub>
                    </m:sSub>
                    <m:r>
                      <m:t xml:space="preserve">,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97" name="CustomShape 5"/>
          <p:cNvSpPr/>
          <p:nvPr/>
        </p:nvSpPr>
        <p:spPr>
          <a:xfrm>
            <a:off x="828000" y="4687200"/>
            <a:ext cx="6468480" cy="1106280"/>
          </a:xfrm>
          <a:prstGeom prst="rect">
            <a:avLst/>
          </a:prstGeom>
          <a:blipFill rotWithShape="0">
            <a:blip r:embed="rId3"/>
            <a:stretch>
              <a:fillRect l="0" t="0" r="0" b="-55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98" name="CustomShape 6"/>
          <p:cNvSpPr/>
          <p:nvPr/>
        </p:nvSpPr>
        <p:spPr>
          <a:xfrm>
            <a:off x="3752280" y="5797080"/>
            <a:ext cx="1015920" cy="48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pl-PL" sz="3200" spc="-1" strike="noStrike">
                <a:solidFill>
                  <a:srgbClr val="0000ff"/>
                </a:solidFill>
                <a:latin typeface="Arial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499" name="CustomShape 7"/>
          <p:cNvSpPr/>
          <p:nvPr/>
        </p:nvSpPr>
        <p:spPr>
          <a:xfrm>
            <a:off x="843480" y="5797080"/>
            <a:ext cx="6833880" cy="6760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00" name="Formula 8"/>
              <p:cNvSpPr txBox="1"/>
              <p:nvPr/>
            </p:nvSpPr>
            <p:spPr>
              <a:xfrm>
                <a:off x="4419720" y="2350440"/>
                <a:ext cx="914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01" name="CustomShape 9"/>
          <p:cNvSpPr/>
          <p:nvPr/>
        </p:nvSpPr>
        <p:spPr>
          <a:xfrm>
            <a:off x="4419720" y="2350440"/>
            <a:ext cx="914040" cy="4305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wolnym czasie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  szukamy sterowania 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które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	</a:t>
            </a:r>
            <a:r>
              <a:rPr b="0" lang="en-US" sz="2400" spc="-1" strike="noStrike">
                <a:solidFill>
                  <a:srgbClr val="00cc00"/>
                </a:solidFill>
                <a:latin typeface="Arial"/>
              </a:rPr>
              <a:t>minimalizuje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120892"/>
                </a:solidFill>
                <a:latin typeface="Arial"/>
              </a:rPr>
              <a:t>	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przy ograniczeniu     </a:t>
            </a:r>
            <a:r>
              <a:rPr b="0" lang="en-US" sz="2400" spc="-1" strike="noStrike">
                <a:solidFill>
                  <a:srgbClr val="ff0000"/>
                </a:solidFill>
                <a:latin typeface="Arial"/>
              </a:rPr>
              <a:t>i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          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 spełnionym układzie równań (dynamika)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TextShape 2"/>
          <p:cNvSpPr txBox="1"/>
          <p:nvPr/>
        </p:nvSpPr>
        <p:spPr>
          <a:xfrm>
            <a:off x="533520" y="1523880"/>
            <a:ext cx="8229240" cy="48002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latin typeface="Arial"/>
              </a:rPr>
              <a:t> 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4" name="Picture 4" descr=""/>
          <p:cNvPicPr/>
          <p:nvPr/>
        </p:nvPicPr>
        <p:blipFill>
          <a:blip r:embed="rId2"/>
          <a:stretch/>
        </p:blipFill>
        <p:spPr>
          <a:xfrm>
            <a:off x="3486240" y="1617840"/>
            <a:ext cx="304560" cy="269640"/>
          </a:xfrm>
          <a:prstGeom prst="rect">
            <a:avLst/>
          </a:prstGeom>
          <a:ln>
            <a:noFill/>
          </a:ln>
        </p:spPr>
      </p:pic>
      <p:sp>
        <p:nvSpPr>
          <p:cNvPr id="505" name="CustomShape 3"/>
          <p:cNvSpPr/>
          <p:nvPr/>
        </p:nvSpPr>
        <p:spPr>
          <a:xfrm>
            <a:off x="0" y="0"/>
            <a:ext cx="91436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ZADANIE STEROWANIA OPTYMALNEGO</a:t>
            </a:r>
            <a:endParaRPr b="0" lang="pl-PL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06" name="Formula 4"/>
              <p:cNvSpPr txBox="1"/>
              <p:nvPr/>
            </p:nvSpPr>
            <p:spPr>
              <a:xfrm>
                <a:off x="828000" y="4687200"/>
                <a:ext cx="7629840" cy="110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´"/>
                      </m:accPr>
                      <m:e>
                        <m:r>
                          <m:t xml:space="preserve">𝑝</m:t>
                        </m:r>
                      </m:e>
                    </m:acc>
                    <m:r>
                      <m:t xml:space="preserve">=</m:t>
                    </m:r>
                    <m:r>
                      <m:t xml:space="preserve">−</m:t>
                    </m:r>
                    <m:r>
                      <m:t xml:space="preserve">𝜉</m:t>
                    </m:r>
                    <m:r>
                      <m:t xml:space="preserve">𝑝</m:t>
                    </m:r>
                    <m:r>
                      <m:t xml:space="preserve">ln</m:t>
                    </m:r>
                    <m:d>
                      <m:dPr>
                        <m:begChr m:val="("/>
                        <m:endChr m:val=")"/>
                      </m:dPr>
                      <m:e>
                        <m:f>
                          <m:num>
                            <m:r>
                              <m:t xml:space="preserve">𝑝</m:t>
                            </m:r>
                          </m:num>
                          <m:den>
                            <m:r>
                              <m:t xml:space="preserve">𝑞</m:t>
                            </m:r>
                          </m:den>
                        </m:f>
                      </m:e>
                    </m:d>
                    <m:r>
                      <m:t xml:space="preserve">−</m:t>
                    </m:r>
                    <m:r>
                      <m:t xml:space="preserve">𝜑</m:t>
                    </m:r>
                    <m:r>
                      <m:t xml:space="preserve">𝑝𝑣</m:t>
                    </m:r>
                    <m:r>
                      <m:t xml:space="preserve">,</m:t>
                    </m:r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0</m:t>
                        </m:r>
                      </m:e>
                    </m:d>
                    <m:r>
                      <m:t xml:space="preserve">=</m:t>
                    </m:r>
                    <m:sSub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0</m:t>
                        </m:r>
                      </m:sub>
                    </m:sSub>
                    <m:r>
                      <m:t xml:space="preserve">,</m:t>
                    </m:r>
                  </m:oMath>
                </a14:m>
              </a:p>
            </p:txBody>
          </p:sp>
        </mc:Choice>
        <mc:Fallback/>
      </mc:AlternateContent>
      <p:sp>
        <p:nvSpPr>
          <p:cNvPr id="507" name="CustomShape 5"/>
          <p:cNvSpPr/>
          <p:nvPr/>
        </p:nvSpPr>
        <p:spPr>
          <a:xfrm>
            <a:off x="828000" y="4687200"/>
            <a:ext cx="7629840" cy="1106280"/>
          </a:xfrm>
          <a:prstGeom prst="rect">
            <a:avLst/>
          </a:prstGeom>
          <a:blipFill rotWithShape="0">
            <a:blip r:embed="rId3"/>
            <a:stretch>
              <a:fillRect l="0" t="0" r="0" b="-55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08" name="CustomShape 6"/>
          <p:cNvSpPr/>
          <p:nvPr/>
        </p:nvSpPr>
        <p:spPr>
          <a:xfrm>
            <a:off x="4376880" y="5797080"/>
            <a:ext cx="1015920" cy="48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pl-PL" sz="3200" spc="-1" strike="noStrike">
                <a:solidFill>
                  <a:srgbClr val="0000ff"/>
                </a:solidFill>
                <a:latin typeface="Arial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509" name="CustomShape 7"/>
          <p:cNvSpPr/>
          <p:nvPr/>
        </p:nvSpPr>
        <p:spPr>
          <a:xfrm>
            <a:off x="843480" y="5797080"/>
            <a:ext cx="8083080" cy="6760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10" name="Formula 8"/>
              <p:cNvSpPr txBox="1"/>
              <p:nvPr/>
            </p:nvSpPr>
            <p:spPr>
              <a:xfrm>
                <a:off x="4419720" y="2350440"/>
                <a:ext cx="914040" cy="430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𝑝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𝑇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11" name="CustomShape 9"/>
          <p:cNvSpPr/>
          <p:nvPr/>
        </p:nvSpPr>
        <p:spPr>
          <a:xfrm>
            <a:off x="4419720" y="2350440"/>
            <a:ext cx="914040" cy="4305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latin typeface="Arial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3200400" y="0"/>
            <a:ext cx="5943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bbe0e3"/>
                </a:solidFill>
                <a:latin typeface="Arial"/>
              </a:rPr>
              <a:t>INNE ZASTOSOWANIA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Picture 7" descr=""/>
          <p:cNvPicPr/>
          <p:nvPr/>
        </p:nvPicPr>
        <p:blipFill>
          <a:blip r:embed="rId1"/>
          <a:stretch/>
        </p:blipFill>
        <p:spPr>
          <a:xfrm>
            <a:off x="533520" y="1600200"/>
            <a:ext cx="5790960" cy="4046040"/>
          </a:xfrm>
          <a:prstGeom prst="rect">
            <a:avLst/>
          </a:prstGeom>
          <a:ln>
            <a:noFill/>
          </a:ln>
        </p:spPr>
      </p:pic>
      <p:sp>
        <p:nvSpPr>
          <p:cNvPr id="226" name="CustomShape 2"/>
          <p:cNvSpPr/>
          <p:nvPr/>
        </p:nvSpPr>
        <p:spPr>
          <a:xfrm>
            <a:off x="3886200" y="6095880"/>
            <a:ext cx="5257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LOTNICTWO  (AUTOPILOT) </a:t>
            </a:r>
            <a:endParaRPr b="0" lang="pl-PL" sz="2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W JAKIEJ KOLEJNOŚCI 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chemoterpia potrzebuje naczyń krwionośnych do dostarczenia leku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W JAKIEJ KOLEJNOŚCI 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chemoterpia potrzebuje naczyń krwionośnych do dostarczenia leku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antyangiogeneza niszczy naczynia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914400" y="0"/>
            <a:ext cx="8229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W JAKIEJ KOLEJNOŚCI 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chemoterpia potrzebuje naczyń krwionośnych do dostarczenia leku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antyangiogeneza niszczy naczynia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66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6600"/>
                </a:solidFill>
                <a:latin typeface="Arial"/>
              </a:rPr>
              <a:t>od czego należy zacząć 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extShape 1"/>
          <p:cNvSpPr txBox="1"/>
          <p:nvPr/>
        </p:nvSpPr>
        <p:spPr>
          <a:xfrm>
            <a:off x="247680" y="0"/>
            <a:ext cx="8915040" cy="99036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be0e3"/>
                </a:solidFill>
                <a:latin typeface="Arial"/>
              </a:rPr>
              <a:t>TERAPIA MATEMATYCZNIE OPTYMALNA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19" name="Group 2"/>
          <p:cNvGrpSpPr/>
          <p:nvPr/>
        </p:nvGrpSpPr>
        <p:grpSpPr>
          <a:xfrm>
            <a:off x="990720" y="1619280"/>
            <a:ext cx="6933960" cy="3504960"/>
            <a:chOff x="990720" y="1619280"/>
            <a:chExt cx="6933960" cy="3504960"/>
          </a:xfrm>
        </p:grpSpPr>
        <p:pic>
          <p:nvPicPr>
            <p:cNvPr id="520" name="Picture 11" descr=""/>
            <p:cNvPicPr/>
            <p:nvPr/>
          </p:nvPicPr>
          <p:blipFill>
            <a:blip r:embed="rId1"/>
            <a:stretch/>
          </p:blipFill>
          <p:spPr>
            <a:xfrm rot="5400000">
              <a:off x="2705040" y="-95040"/>
              <a:ext cx="3504960" cy="693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1" name="Line 3"/>
            <p:cNvSpPr/>
            <p:nvPr/>
          </p:nvSpPr>
          <p:spPr>
            <a:xfrm>
              <a:off x="1904760" y="4552920"/>
              <a:ext cx="2667240" cy="360"/>
            </a:xfrm>
            <a:prstGeom prst="line">
              <a:avLst/>
            </a:prstGeom>
            <a:ln w="25560">
              <a:solidFill>
                <a:srgbClr val="0000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2" name="Line 4"/>
            <p:cNvSpPr/>
            <p:nvPr/>
          </p:nvSpPr>
          <p:spPr>
            <a:xfrm flipH="1">
              <a:off x="4572000" y="1885680"/>
              <a:ext cx="2361960" cy="360"/>
            </a:xfrm>
            <a:prstGeom prst="line">
              <a:avLst/>
            </a:prstGeom>
            <a:ln w="25560">
              <a:solidFill>
                <a:srgbClr val="0000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23" name="CustomShape 5"/>
          <p:cNvSpPr/>
          <p:nvPr/>
        </p:nvSpPr>
        <p:spPr>
          <a:xfrm>
            <a:off x="1143000" y="5657760"/>
            <a:ext cx="34668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ff0000"/>
                </a:solidFill>
                <a:latin typeface="Arial"/>
              </a:rPr>
              <a:t>u - antyangiogeneza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524" name="CustomShape 6"/>
          <p:cNvSpPr/>
          <p:nvPr/>
        </p:nvSpPr>
        <p:spPr>
          <a:xfrm>
            <a:off x="5029200" y="5676840"/>
            <a:ext cx="2742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ff"/>
                </a:solidFill>
                <a:latin typeface="Arial"/>
              </a:rPr>
              <a:t>v - chemoterapia</a:t>
            </a:r>
            <a:endParaRPr b="0" lang="pl-PL" sz="2400" spc="-1" strike="noStrike"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 txBox="1"/>
          <p:nvPr/>
        </p:nvSpPr>
        <p:spPr>
          <a:xfrm>
            <a:off x="2133720" y="0"/>
            <a:ext cx="7009920" cy="106632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bbe0e3"/>
                </a:solidFill>
                <a:latin typeface="Arial"/>
              </a:rPr>
              <a:t>MEDYCZNIE - “Pruning”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TextShape 2"/>
          <p:cNvSpPr txBox="1"/>
          <p:nvPr/>
        </p:nvSpPr>
        <p:spPr>
          <a:xfrm>
            <a:off x="304920" y="1295280"/>
            <a:ext cx="8610120" cy="42667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9999"/>
                </a:solidFill>
                <a:latin typeface="Arial"/>
              </a:rPr>
              <a:t>Rakesh Jain, Steele Lab, Harvard Medical School,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wstępny process antyangiogenezy (</a:t>
            </a:r>
            <a:r>
              <a:rPr b="0" lang="en-US" sz="2800" spc="-1" strike="noStrike">
                <a:solidFill>
                  <a:srgbClr val="006600"/>
                </a:solidFill>
                <a:latin typeface="Arial"/>
              </a:rPr>
              <a:t>“pruning”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)</a:t>
            </a:r>
            <a:r>
              <a:rPr b="0" lang="en-US" sz="2800" spc="-1" strike="noStrike">
                <a:solidFill>
                  <a:srgbClr val="0066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niszczy słabe naczynia wzmacniając system krwionośny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      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istnieje </a:t>
            </a:r>
            <a:r>
              <a:rPr b="0" lang="en-US" sz="2800" spc="-1" strike="noStrike">
                <a:solidFill>
                  <a:srgbClr val="006600"/>
                </a:solidFill>
                <a:latin typeface="Arial"/>
              </a:rPr>
              <a:t>“okno terapeutyczne”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jako optymalne   czas na rozpoczęcie </a:t>
            </a:r>
            <a:r>
              <a:rPr b="0" lang="en-US" sz="2800" spc="-1" strike="noStrike">
                <a:solidFill>
                  <a:srgbClr val="ff0000"/>
                </a:solidFill>
                <a:latin typeface="Arial"/>
              </a:rPr>
              <a:t>chemoterapii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  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CustomShape 3"/>
          <p:cNvSpPr/>
          <p:nvPr/>
        </p:nvSpPr>
        <p:spPr>
          <a:xfrm flipV="1">
            <a:off x="838080" y="4343400"/>
            <a:ext cx="533160" cy="22824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990033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5784840" y="611640"/>
            <a:ext cx="3047760" cy="201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1" lang="pl-PL" sz="4100" spc="-1" strike="noStrike">
                <a:solidFill>
                  <a:srgbClr val="0000ff"/>
                </a:solidFill>
                <a:latin typeface="Arial"/>
              </a:rPr>
              <a:t>Dziękuję</a:t>
            </a:r>
            <a:br/>
            <a:r>
              <a:rPr b="1" lang="pl-PL" sz="4100" spc="-1" strike="noStrike">
                <a:solidFill>
                  <a:srgbClr val="0000ff"/>
                </a:solidFill>
                <a:latin typeface="Arial"/>
              </a:rPr>
              <a:t>za uwagę</a:t>
            </a:r>
            <a:endParaRPr b="0" lang="pl-PL" sz="4100" spc="-1" strike="noStrike">
              <a:latin typeface="Arial"/>
            </a:endParaRPr>
          </a:p>
        </p:txBody>
      </p:sp>
      <p:pic>
        <p:nvPicPr>
          <p:cNvPr id="529" name="Picture 2" descr=""/>
          <p:cNvPicPr/>
          <p:nvPr/>
        </p:nvPicPr>
        <p:blipFill>
          <a:blip r:embed="rId1"/>
          <a:stretch/>
        </p:blipFill>
        <p:spPr>
          <a:xfrm>
            <a:off x="604800" y="228600"/>
            <a:ext cx="4195440" cy="2782440"/>
          </a:xfrm>
          <a:prstGeom prst="rect">
            <a:avLst/>
          </a:prstGeom>
          <a:ln>
            <a:noFill/>
          </a:ln>
        </p:spPr>
      </p:pic>
      <p:pic>
        <p:nvPicPr>
          <p:cNvPr id="530" name="Picture 1" descr=""/>
          <p:cNvPicPr/>
          <p:nvPr/>
        </p:nvPicPr>
        <p:blipFill>
          <a:blip r:embed="rId2"/>
          <a:stretch/>
        </p:blipFill>
        <p:spPr>
          <a:xfrm>
            <a:off x="4229280" y="3581280"/>
            <a:ext cx="4603320" cy="304776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200400" y="0"/>
            <a:ext cx="5943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bbe0e3"/>
                </a:solidFill>
                <a:latin typeface="Arial"/>
              </a:rPr>
              <a:t>INNE ZASTOSOWANIA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7" descr=""/>
          <p:cNvPicPr/>
          <p:nvPr/>
        </p:nvPicPr>
        <p:blipFill>
          <a:blip r:embed="rId1"/>
          <a:stretch/>
        </p:blipFill>
        <p:spPr>
          <a:xfrm>
            <a:off x="380880" y="1390680"/>
            <a:ext cx="3047760" cy="2128320"/>
          </a:xfrm>
          <a:prstGeom prst="rect">
            <a:avLst/>
          </a:prstGeom>
          <a:ln>
            <a:noFill/>
          </a:ln>
        </p:spPr>
      </p:pic>
      <p:pic>
        <p:nvPicPr>
          <p:cNvPr id="229" name="Picture 4" descr=""/>
          <p:cNvPicPr/>
          <p:nvPr/>
        </p:nvPicPr>
        <p:blipFill>
          <a:blip r:embed="rId2"/>
          <a:stretch/>
        </p:blipFill>
        <p:spPr>
          <a:xfrm>
            <a:off x="3429000" y="2209680"/>
            <a:ext cx="4571640" cy="3430080"/>
          </a:xfrm>
          <a:prstGeom prst="rect">
            <a:avLst/>
          </a:prstGeom>
          <a:ln>
            <a:noFill/>
          </a:ln>
        </p:spPr>
      </p:pic>
      <p:sp>
        <p:nvSpPr>
          <p:cNvPr id="230" name="CustomShape 2"/>
          <p:cNvSpPr/>
          <p:nvPr/>
        </p:nvSpPr>
        <p:spPr>
          <a:xfrm>
            <a:off x="4572000" y="5997600"/>
            <a:ext cx="36572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00ff"/>
                </a:solidFill>
                <a:latin typeface="Arial"/>
              </a:rPr>
              <a:t>FINANSE, INVESTYCJE</a:t>
            </a:r>
            <a:endParaRPr b="0" lang="pl-PL" sz="24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3200400" y="0"/>
            <a:ext cx="5943240" cy="114264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bbe0e3"/>
                </a:solidFill>
                <a:latin typeface="Arial"/>
              </a:rPr>
              <a:t>INNE ZASTOSOWANIA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7" descr=""/>
          <p:cNvPicPr/>
          <p:nvPr/>
        </p:nvPicPr>
        <p:blipFill>
          <a:blip r:embed="rId1"/>
          <a:stretch/>
        </p:blipFill>
        <p:spPr>
          <a:xfrm>
            <a:off x="380880" y="1447920"/>
            <a:ext cx="3047760" cy="2128320"/>
          </a:xfrm>
          <a:prstGeom prst="rect">
            <a:avLst/>
          </a:prstGeom>
          <a:ln>
            <a:noFill/>
          </a:ln>
        </p:spPr>
      </p:pic>
      <p:pic>
        <p:nvPicPr>
          <p:cNvPr id="233" name="Picture 4" descr=""/>
          <p:cNvPicPr/>
          <p:nvPr/>
        </p:nvPicPr>
        <p:blipFill>
          <a:blip r:embed="rId2"/>
          <a:stretch/>
        </p:blipFill>
        <p:spPr>
          <a:xfrm>
            <a:off x="2895480" y="2470320"/>
            <a:ext cx="3200040" cy="2400120"/>
          </a:xfrm>
          <a:prstGeom prst="rect">
            <a:avLst/>
          </a:prstGeom>
          <a:ln>
            <a:noFill/>
          </a:ln>
        </p:spPr>
      </p:pic>
      <p:pic>
        <p:nvPicPr>
          <p:cNvPr id="234" name="Picture 5" descr=""/>
          <p:cNvPicPr/>
          <p:nvPr/>
        </p:nvPicPr>
        <p:blipFill>
          <a:blip r:embed="rId3"/>
          <a:stretch/>
        </p:blipFill>
        <p:spPr>
          <a:xfrm>
            <a:off x="3695760" y="3429000"/>
            <a:ext cx="5295600" cy="2987280"/>
          </a:xfrm>
          <a:prstGeom prst="rect">
            <a:avLst/>
          </a:prstGeom>
          <a:ln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1295280" y="5645160"/>
            <a:ext cx="3200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MEDYCYNA</a:t>
            </a:r>
            <a:endParaRPr b="0" lang="pl-PL" sz="28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914400" y="0"/>
            <a:ext cx="8229240" cy="8377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bbe0e3"/>
                </a:solidFill>
                <a:latin typeface="Arial"/>
              </a:rPr>
              <a:t>MEDYCYNA – DAWKOWANIE LEKÓW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33520" y="1219320"/>
            <a:ext cx="7972200" cy="338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800"/>
              </a:spcBef>
            </a:pPr>
            <a:r>
              <a:rPr b="1" lang="pl-PL" sz="3600" spc="-1" strike="noStrike">
                <a:solidFill>
                  <a:srgbClr val="000000"/>
                </a:solidFill>
                <a:latin typeface="Arial"/>
              </a:rPr>
              <a:t>GŁÓWNE PYTANIA</a:t>
            </a:r>
            <a:endParaRPr b="0" lang="pl-PL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ILE ?                 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(dawka)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JAK CZĘSTO?                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(czas)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W JAKIEJ KOLEJNOŚCI? 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   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1" lang="pl-PL" sz="2800" spc="-1" strike="noStrike">
                <a:solidFill>
                  <a:srgbClr val="0000ff"/>
                </a:solidFill>
                <a:latin typeface="Arial"/>
              </a:rPr>
              <a:t>(w terapii łączonej)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pl-PL" sz="28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1066680" y="5181480"/>
            <a:ext cx="77720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3200" spc="-1" strike="noStrike">
                <a:solidFill>
                  <a:srgbClr val="ff0000"/>
                </a:solidFill>
                <a:latin typeface="Arial"/>
              </a:rPr>
              <a:t>“</a:t>
            </a:r>
            <a:r>
              <a:rPr b="1" lang="pl-PL" sz="3200" spc="-1" strike="noStrike">
                <a:solidFill>
                  <a:srgbClr val="ff0000"/>
                </a:solidFill>
                <a:latin typeface="Arial"/>
              </a:rPr>
              <a:t>WIĘCEJ TO NIEKONIECZNIE LEPIEJ”</a:t>
            </a:r>
            <a:endParaRPr b="0" lang="pl-PL" sz="32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2286000" y="2743200"/>
            <a:ext cx="5105160" cy="1294920"/>
          </a:xfrm>
          <a:prstGeom prst="rect">
            <a:avLst/>
          </a:prstGeom>
          <a:solidFill>
            <a:srgbClr val="12089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bbe0e3"/>
                </a:solidFill>
                <a:latin typeface="Arial"/>
              </a:rPr>
              <a:t>FAZY  ROZWOJU  GUZA</a:t>
            </a:r>
            <a:endParaRPr b="0" lang="pl-PL" sz="28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4811</TotalTime>
  <Application>LibreOffice/6.0.7.3$Linux_X86_64 LibreOffice_project/00m0$Build-3</Application>
  <Words>1154</Words>
  <Paragraphs>321</Paragraphs>
  <Company>SIUE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2003-11-24T17:18:04Z</dcterms:created>
  <dc:creator>Ursula Ledzewicz</dc:creator>
  <dc:description/>
  <dc:language>pl-PL</dc:language>
  <cp:lastModifiedBy>Urszula Ledzewicz</cp:lastModifiedBy>
  <dcterms:modified xsi:type="dcterms:W3CDTF">2022-05-12T01:04:36Z</dcterms:modified>
  <cp:revision>938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SIUE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36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55</vt:i4>
  </property>
</Properties>
</file>